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3"/>
  </p:notesMasterIdLst>
  <p:handoutMasterIdLst>
    <p:handoutMasterId r:id="rId14"/>
  </p:handoutMasterIdLst>
  <p:sldIdLst>
    <p:sldId id="257" r:id="rId5"/>
    <p:sldId id="384" r:id="rId6"/>
    <p:sldId id="272" r:id="rId7"/>
    <p:sldId id="317" r:id="rId8"/>
    <p:sldId id="279" r:id="rId9"/>
    <p:sldId id="389" r:id="rId10"/>
    <p:sldId id="321" r:id="rId11"/>
    <p:sldId id="39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77D2B-8E35-1A6B-6DA5-96C3BE3A076F}" v="48" dt="2023-03-17T18:25:54.340"/>
    <p1510:client id="{50A71C93-7446-9425-0BEF-53F3AEDC081D}" v="1" dt="2023-03-17T18:28:07.988"/>
    <p1510:client id="{62B9CAB7-17D0-708D-0CDD-1CA4A6D79290}" v="53" dt="2023-03-17T18:46:19.739"/>
    <p1510:client id="{6C9E818A-B5D3-904C-BF27-6A181EAB7927}" v="986" dt="2023-03-18T15:30:44.761"/>
    <p1510:client id="{6DFE4FA8-4FF5-5739-A96C-3D4080EB14BC}" v="54" dt="2023-03-17T21:26:33.879"/>
    <p1510:client id="{8D097144-DFBF-147C-4581-C59377ACA134}" v="38" dt="2023-03-17T18:39:03.178"/>
    <p1510:client id="{C76F3E6B-403A-4BCF-02DA-5DB46DEA4512}" v="1" dt="2023-03-18T10:03:06.821"/>
    <p1510:client id="{D46473DF-8A60-E0C3-57C8-C280243C587E}" v="1" dt="2023-03-17T16:52:49.886"/>
    <p1510:client id="{DC29B828-E417-483A-B0F0-3B2A28C86654}" v="1214" dt="2023-03-17T17:50:46.345"/>
    <p1510:client id="{DD3453DF-AE5B-49EA-8055-2827BB8C625F}" v="1" dt="2023-03-19T02:22:05.747"/>
    <p1510:client id="{E7E477C3-DF86-E08A-9AAF-9BA244C0CB47}" v="18" dt="2023-03-18T13:00:52.588"/>
    <p1510:client id="{FD0B54D5-2CFF-8F34-7CD0-C3F5D0DFCC9D}" v="3" dt="2023-03-18T00:11:59.0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p:cViewPr varScale="1">
        <p:scale>
          <a:sx n="107" d="100"/>
          <a:sy n="107" d="100"/>
        </p:scale>
        <p:origin x="736" y="168"/>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a:latin typeface="+mn-lt"/>
            </a:rPr>
            <a:t>The Attacks</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a:latin typeface="+mn-lt"/>
            </a:rPr>
            <a:t>ISIS terrorist attacks around Paris (November 2015)</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a:t>Gonzalez v. Google (2017)</a:t>
          </a:r>
          <a:endParaRPr lang="en-US" sz="1800">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a:latin typeface="+mn-lt"/>
            </a:rPr>
            <a:t>Nohemi Gonzalez’s estate sues Google for violating Anti-Terrorism Act in </a:t>
          </a:r>
          <a:r>
            <a:rPr lang="en-US" sz="1800" err="1">
              <a:latin typeface="+mn-lt"/>
            </a:rPr>
            <a:t>N.D.Ca</a:t>
          </a:r>
          <a:r>
            <a:rPr lang="en-US" sz="1800">
              <a:latin typeface="+mn-lt"/>
            </a:rPr>
            <a:t>. Dismissed w/ leave to amend.</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a:latin typeface="+mn-lt"/>
            </a:rPr>
            <a:t>Amended claim dismissed (2018) </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a:latin typeface="+mn-lt"/>
            </a:rPr>
            <a:t>Estate files an amended claim. Google moves to dismiss. Granted.</a:t>
          </a: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a:latin typeface="+mn-lt"/>
            </a:rPr>
            <a:t>Estate appeals dismissed claim (2021)</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a:latin typeface="+mn-lt"/>
            </a:rPr>
            <a:t>April 4, 2022</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r>
            <a:rPr lang="en-US" sz="1800">
              <a:latin typeface="+mn-lt"/>
            </a:rPr>
            <a:t>Estate appeals to Supreme Court </a:t>
          </a: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a:t>Estate appeals dismissal in 9</a:t>
          </a:r>
          <a:r>
            <a:rPr lang="en-US" sz="1800" baseline="30000"/>
            <a:t>th</a:t>
          </a:r>
          <a:r>
            <a:rPr lang="en-US" sz="1800"/>
            <a:t> Circuit. Affirmed in part, reversed and remanded in part.</a:t>
          </a:r>
          <a:endParaRPr lang="en-US" sz="180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3FCE66A7-7C29-490D-9ED9-CCC8351888D6}">
      <dgm:prSet phldrT="[Text]" custT="1"/>
      <dgm:spPr/>
      <dgm:t>
        <a:bodyPr/>
        <a:lstStyle/>
        <a:p>
          <a:pPr>
            <a:buFont typeface="Symbol" panose="05050102010706020507" pitchFamily="18" charset="2"/>
            <a:buChar char=""/>
          </a:pPr>
          <a:r>
            <a:rPr lang="en-US" sz="1800">
              <a:latin typeface="+mn-lt"/>
            </a:rPr>
            <a:t>Oral Argument (Feb, 2023)</a:t>
          </a:r>
        </a:p>
      </dgm:t>
    </dgm:pt>
    <dgm:pt modelId="{2BE97E54-0D2C-44EA-9915-629E47403E0A}" type="parTrans" cxnId="{A0B4177F-D19F-4C00-9539-BA1A45767AF8}">
      <dgm:prSet/>
      <dgm:spPr/>
      <dgm:t>
        <a:bodyPr/>
        <a:lstStyle/>
        <a:p>
          <a:endParaRPr lang="en-US"/>
        </a:p>
      </dgm:t>
    </dgm:pt>
    <dgm:pt modelId="{816FAB74-6B72-46E6-97E6-449F4DD2141F}" type="sibTrans" cxnId="{A0B4177F-D19F-4C00-9539-BA1A45767AF8}">
      <dgm:prSet/>
      <dgm:spPr/>
      <dgm:t>
        <a:bodyPr/>
        <a:lstStyle/>
        <a:p>
          <a:endParaRPr lang="en-US"/>
        </a:p>
      </dgm:t>
    </dgm:pt>
    <dgm:pt modelId="{6F8FF7EB-43A1-4932-869F-6336A716F304}">
      <dgm:prSet phldrT="[Text]" custT="1"/>
      <dgm:spPr/>
      <dgm:t>
        <a:bodyPr/>
        <a:lstStyle/>
        <a:p>
          <a:pPr>
            <a:buFont typeface="Symbol" panose="05050102010706020507" pitchFamily="18" charset="2"/>
            <a:buChar char=""/>
          </a:pPr>
          <a:r>
            <a:rPr lang="en-US" sz="1800" b="0" i="0"/>
            <a:t>The U.S. Supreme Court heard oral argument.</a:t>
          </a:r>
          <a:endParaRPr lang="en-US" sz="1800">
            <a:latin typeface="+mn-lt"/>
          </a:endParaRPr>
        </a:p>
      </dgm:t>
    </dgm:pt>
    <dgm:pt modelId="{88AEFDB1-1367-4FB8-A680-66367CF88E36}" type="parTrans" cxnId="{C7B6CD74-2467-4D1F-BB7C-2439FA8328D9}">
      <dgm:prSet/>
      <dgm:spPr/>
      <dgm:t>
        <a:bodyPr/>
        <a:lstStyle/>
        <a:p>
          <a:endParaRPr lang="en-US"/>
        </a:p>
      </dgm:t>
    </dgm:pt>
    <dgm:pt modelId="{9B80B9D6-9063-4EB8-A2A4-3F689DC28BF8}" type="sibTrans" cxnId="{C7B6CD74-2467-4D1F-BB7C-2439FA8328D9}">
      <dgm:prSet/>
      <dgm:spPr/>
      <dgm:t>
        <a:bodyPr/>
        <a:lstStyle/>
        <a:p>
          <a:endParaRPr lang="en-US"/>
        </a:p>
      </dgm:t>
    </dgm:pt>
    <dgm:pt modelId="{270C06FD-A218-4C9B-868E-E8C7734F8218}">
      <dgm:prSet phldrT="[Text]" custT="1"/>
      <dgm:spPr/>
      <dgm:t>
        <a:bodyPr/>
        <a:lstStyle/>
        <a:p>
          <a:pPr>
            <a:buFont typeface="Symbol" panose="05050102010706020507" pitchFamily="18" charset="2"/>
            <a:buChar char=""/>
          </a:pPr>
          <a:r>
            <a:rPr lang="en-US" sz="1800"/>
            <a:t>Gonzalez v. Google (2023)</a:t>
          </a:r>
          <a:endParaRPr lang="en-US" sz="1800">
            <a:latin typeface="+mn-lt"/>
          </a:endParaRPr>
        </a:p>
      </dgm:t>
    </dgm:pt>
    <dgm:pt modelId="{970B7DBA-2F94-4CEE-8207-24CC050C24ED}" type="parTrans" cxnId="{C633C055-6808-4946-BD74-74353E006CEE}">
      <dgm:prSet/>
      <dgm:spPr/>
      <dgm:t>
        <a:bodyPr/>
        <a:lstStyle/>
        <a:p>
          <a:endParaRPr lang="en-US"/>
        </a:p>
      </dgm:t>
    </dgm:pt>
    <dgm:pt modelId="{ADEA44FA-FFBF-4BD7-8C0B-D6C8F6AEA384}" type="sibTrans" cxnId="{C633C055-6808-4946-BD74-74353E006CEE}">
      <dgm:prSet/>
      <dgm:spPr/>
      <dgm:t>
        <a:bodyPr/>
        <a:lstStyle/>
        <a:p>
          <a:endParaRPr lang="en-US"/>
        </a:p>
      </dgm:t>
    </dgm:pt>
    <dgm:pt modelId="{8D0689D8-2F02-4D35-9A36-7D677DA3B859}">
      <dgm:prSet phldrT="[Text]" custT="1"/>
      <dgm:spPr/>
      <dgm:t>
        <a:bodyPr/>
        <a:lstStyle/>
        <a:p>
          <a:pPr>
            <a:buFont typeface="Symbol" panose="05050102010706020507" pitchFamily="18" charset="2"/>
            <a:buChar char=""/>
          </a:pPr>
          <a:r>
            <a:rPr lang="en-US" sz="1800" b="0" i="0" kern="1200"/>
            <a:t>The case is pending adjudication before the U.S. Supreme Court.</a:t>
          </a:r>
          <a:endParaRPr lang="en-US" sz="1800" kern="1200">
            <a:latin typeface="+mn-lt"/>
          </a:endParaRPr>
        </a:p>
      </dgm:t>
    </dgm:pt>
    <dgm:pt modelId="{A1D2FE19-FEEC-4425-ACC9-7B84EC26F77F}" type="parTrans" cxnId="{CF24ACF0-3B3C-4504-887C-0C61FDBB91D2}">
      <dgm:prSet/>
      <dgm:spPr/>
      <dgm:t>
        <a:bodyPr/>
        <a:lstStyle/>
        <a:p>
          <a:endParaRPr lang="en-US"/>
        </a:p>
      </dgm:t>
    </dgm:pt>
    <dgm:pt modelId="{565266DF-C3CB-43E7-998C-30E63916539A}" type="sibTrans" cxnId="{CF24ACF0-3B3C-4504-887C-0C61FDBB91D2}">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7" custScaleY="19068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7">
        <dgm:presLayoutVars>
          <dgm:bulletEnabled val="1"/>
        </dgm:presLayoutVars>
      </dgm:prSet>
      <dgm:spPr/>
    </dgm:pt>
    <dgm:pt modelId="{6BA46904-CB7C-4538-BD49-D3891EF19552}" type="pres">
      <dgm:prSet presAssocID="{4259F840-24E7-476F-9F30-482E46395856}" presName="ConnectLine1" presStyleLbl="sibTrans1D1" presStyleIdx="0" presStyleCnt="7"/>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7"/>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7" custScaleY="19068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7">
        <dgm:presLayoutVars>
          <dgm:bulletEnabled val="1"/>
        </dgm:presLayoutVars>
      </dgm:prSet>
      <dgm:spPr/>
    </dgm:pt>
    <dgm:pt modelId="{080474C8-0FEA-4FD1-97F1-0978CFB4A37F}" type="pres">
      <dgm:prSet presAssocID="{E4033A39-DCC4-4038-9562-AEDDBBB37A99}" presName="ConnectLine1" presStyleLbl="sibTrans1D1" presStyleIdx="1" presStyleCnt="7"/>
      <dgm:spPr>
        <a:noFill/>
        <a:ln w="6350" cap="flat" cmpd="sng" algn="ctr">
          <a:solidFill>
            <a:schemeClr val="accent5">
              <a:hueOff val="60001"/>
              <a:satOff val="1449"/>
              <a:lumOff val="-6994"/>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7"/>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7" custScaleY="19068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7">
        <dgm:presLayoutVars>
          <dgm:bulletEnabled val="1"/>
        </dgm:presLayoutVars>
      </dgm:prSet>
      <dgm:spPr/>
    </dgm:pt>
    <dgm:pt modelId="{89759DE5-9F8A-470E-A6D8-F13BB4DEE93D}" type="pres">
      <dgm:prSet presAssocID="{87BF7896-20EA-4E8F-B6F4-A34EC5C9CB50}" presName="ConnectLine1" presStyleLbl="sibTrans1D1" presStyleIdx="2" presStyleCnt="7"/>
      <dgm:spPr>
        <a:noFill/>
        <a:ln w="6350" cap="flat" cmpd="sng" algn="ctr">
          <a:solidFill>
            <a:schemeClr val="accent5">
              <a:hueOff val="120002"/>
              <a:satOff val="2897"/>
              <a:lumOff val="-13987"/>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7"/>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7" custScaleY="19068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7">
        <dgm:presLayoutVars>
          <dgm:bulletEnabled val="1"/>
        </dgm:presLayoutVars>
      </dgm:prSet>
      <dgm:spPr/>
    </dgm:pt>
    <dgm:pt modelId="{FE9B27EB-7AC7-485A-9A55-41E8118F9EAF}" type="pres">
      <dgm:prSet presAssocID="{3DE6FF16-CA4D-4D34-ABEB-8BE6A40B5E52}" presName="ConnectLine1" presStyleLbl="sibTrans1D1" presStyleIdx="3" presStyleCnt="7"/>
      <dgm:spPr>
        <a:noFill/>
        <a:ln w="6350" cap="flat" cmpd="sng" algn="ctr">
          <a:solidFill>
            <a:schemeClr val="accent5">
              <a:hueOff val="180003"/>
              <a:satOff val="4346"/>
              <a:lumOff val="-20980"/>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7"/>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7" custScaleX="113736" custScaleY="19068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7">
        <dgm:presLayoutVars>
          <dgm:bulletEnabled val="1"/>
        </dgm:presLayoutVars>
      </dgm:prSet>
      <dgm:spPr/>
    </dgm:pt>
    <dgm:pt modelId="{18F1C823-9ACD-4FCD-8102-F468DCE57A45}" type="pres">
      <dgm:prSet presAssocID="{AC76BE15-3E8A-498B-91BD-CF772C26B6F1}" presName="ConnectLine1" presStyleLbl="sibTrans1D1" presStyleIdx="4" presStyleCnt="7"/>
      <dgm:spPr>
        <a:noFill/>
        <a:ln w="6350" cap="flat" cmpd="sng" algn="ctr">
          <a:solidFill>
            <a:schemeClr val="accent5">
              <a:hueOff val="240004"/>
              <a:satOff val="5795"/>
              <a:lumOff val="-27974"/>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7"/>
      <dgm:spPr/>
    </dgm:pt>
    <dgm:pt modelId="{11CAE2E7-2E06-450A-A729-9C2DCEF85421}" type="pres">
      <dgm:prSet presAssocID="{AC76BE15-3E8A-498B-91BD-CF772C26B6F1}" presName="EmptyPane1" presStyleCnt="0"/>
      <dgm:spPr/>
    </dgm:pt>
    <dgm:pt modelId="{5408660D-E08D-47B5-91C1-986F6C6383DC}" type="pres">
      <dgm:prSet presAssocID="{662A3D6E-7238-444F-BC0B-C7A4321261DB}" presName="spaceBetweenRectangles1" presStyleCnt="0"/>
      <dgm:spPr/>
    </dgm:pt>
    <dgm:pt modelId="{7E035F46-F6DA-4ABA-BA39-5573DBD6BEB5}" type="pres">
      <dgm:prSet presAssocID="{3FCE66A7-7C29-490D-9ED9-CCC8351888D6}" presName="composite1" presStyleCnt="0"/>
      <dgm:spPr/>
    </dgm:pt>
    <dgm:pt modelId="{B3B27C0B-F045-492A-93E7-8E2862E54160}" type="pres">
      <dgm:prSet presAssocID="{3FCE66A7-7C29-490D-9ED9-CCC8351888D6}" presName="parent1" presStyleLbl="alignNode1" presStyleIdx="5" presStyleCnt="7" custScaleY="192755">
        <dgm:presLayoutVars>
          <dgm:chMax val="1"/>
          <dgm:chPref val="1"/>
          <dgm:bulletEnabled val="1"/>
        </dgm:presLayoutVars>
      </dgm:prSet>
      <dgm:spPr/>
    </dgm:pt>
    <dgm:pt modelId="{69D3B3E3-B752-4BF5-A527-3267B02549A2}" type="pres">
      <dgm:prSet presAssocID="{3FCE66A7-7C29-490D-9ED9-CCC8351888D6}" presName="Childtext1" presStyleLbl="revTx" presStyleIdx="5" presStyleCnt="7">
        <dgm:presLayoutVars>
          <dgm:bulletEnabled val="1"/>
        </dgm:presLayoutVars>
      </dgm:prSet>
      <dgm:spPr/>
    </dgm:pt>
    <dgm:pt modelId="{E935F4D2-9568-47BB-BE4F-C566CEA341D7}" type="pres">
      <dgm:prSet presAssocID="{3FCE66A7-7C29-490D-9ED9-CCC8351888D6}" presName="ConnectLine1" presStyleLbl="sibTrans1D1" presStyleIdx="5" presStyleCnt="7"/>
      <dgm:spPr>
        <a:noFill/>
        <a:ln w="6350" cap="flat" cmpd="sng" algn="ctr">
          <a:solidFill>
            <a:schemeClr val="accent5">
              <a:hueOff val="300005"/>
              <a:satOff val="7243"/>
              <a:lumOff val="-34967"/>
              <a:alphaOff val="0"/>
            </a:schemeClr>
          </a:solidFill>
          <a:prstDash val="dash"/>
          <a:miter lim="800000"/>
        </a:ln>
        <a:effectLst/>
      </dgm:spPr>
    </dgm:pt>
    <dgm:pt modelId="{E80F2D8F-0586-4922-8193-F07843D323DB}" type="pres">
      <dgm:prSet presAssocID="{3FCE66A7-7C29-490D-9ED9-CCC8351888D6}" presName="ConnectLineEnd1" presStyleLbl="lnNode1" presStyleIdx="5" presStyleCnt="7"/>
      <dgm:spPr/>
    </dgm:pt>
    <dgm:pt modelId="{C6AC73F6-0135-45B8-99BB-3F0A485E2B70}" type="pres">
      <dgm:prSet presAssocID="{3FCE66A7-7C29-490D-9ED9-CCC8351888D6}" presName="EmptyPane1" presStyleCnt="0"/>
      <dgm:spPr/>
    </dgm:pt>
    <dgm:pt modelId="{D2A8FC78-E0E7-4AB7-BA72-617D16E83790}" type="pres">
      <dgm:prSet presAssocID="{816FAB74-6B72-46E6-97E6-449F4DD2141F}" presName="spaceBetweenRectangles1" presStyleCnt="0"/>
      <dgm:spPr/>
    </dgm:pt>
    <dgm:pt modelId="{460D5A61-9137-4A39-BA67-7ECBFF622986}" type="pres">
      <dgm:prSet presAssocID="{270C06FD-A218-4C9B-868E-E8C7734F8218}" presName="composite1" presStyleCnt="0"/>
      <dgm:spPr/>
    </dgm:pt>
    <dgm:pt modelId="{86657B9F-6F4F-4633-9325-8A1C02A973E2}" type="pres">
      <dgm:prSet presAssocID="{270C06FD-A218-4C9B-868E-E8C7734F8218}" presName="parent1" presStyleLbl="alignNode1" presStyleIdx="6" presStyleCnt="7" custScaleY="207245">
        <dgm:presLayoutVars>
          <dgm:chMax val="1"/>
          <dgm:chPref val="1"/>
          <dgm:bulletEnabled val="1"/>
        </dgm:presLayoutVars>
      </dgm:prSet>
      <dgm:spPr/>
    </dgm:pt>
    <dgm:pt modelId="{F9F3EB4F-6BAA-4FBC-A7DB-BCB767A7E4C1}" type="pres">
      <dgm:prSet presAssocID="{270C06FD-A218-4C9B-868E-E8C7734F8218}" presName="Childtext1" presStyleLbl="revTx" presStyleIdx="6" presStyleCnt="7">
        <dgm:presLayoutVars>
          <dgm:bulletEnabled val="1"/>
        </dgm:presLayoutVars>
      </dgm:prSet>
      <dgm:spPr/>
    </dgm:pt>
    <dgm:pt modelId="{05F412E7-940B-4574-806B-DCC41838529F}" type="pres">
      <dgm:prSet presAssocID="{270C06FD-A218-4C9B-868E-E8C7734F8218}" presName="ConnectLine1" presStyleLbl="sibTrans1D1" presStyleIdx="6" presStyleCnt="7"/>
      <dgm:spPr>
        <a:noFill/>
        <a:ln w="6350" cap="flat" cmpd="sng" algn="ctr">
          <a:solidFill>
            <a:schemeClr val="accent5">
              <a:hueOff val="360006"/>
              <a:satOff val="8692"/>
              <a:lumOff val="-41961"/>
              <a:alphaOff val="0"/>
            </a:schemeClr>
          </a:solidFill>
          <a:prstDash val="dash"/>
          <a:miter lim="800000"/>
        </a:ln>
        <a:effectLst/>
      </dgm:spPr>
    </dgm:pt>
    <dgm:pt modelId="{F2A9C399-B4A3-43BE-8B87-795D1A37EC18}" type="pres">
      <dgm:prSet presAssocID="{270C06FD-A218-4C9B-868E-E8C7734F8218}" presName="ConnectLineEnd1" presStyleLbl="lnNode1" presStyleIdx="6" presStyleCnt="7"/>
      <dgm:spPr/>
    </dgm:pt>
    <dgm:pt modelId="{B5553BE3-7DD1-4808-8284-D8471BFE3A55}" type="pres">
      <dgm:prSet presAssocID="{270C06FD-A218-4C9B-868E-E8C7734F8218}"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2606E307-F3CE-48B5-8EF8-9A65BC745C84}" type="presOf" srcId="{3FCE66A7-7C29-490D-9ED9-CCC8351888D6}" destId="{B3B27C0B-F045-492A-93E7-8E2862E54160}"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6E4D4C1B-FBC6-4453-94B8-924EE77166B6}" type="presOf" srcId="{270C06FD-A218-4C9B-868E-E8C7734F8218}" destId="{86657B9F-6F4F-4633-9325-8A1C02A973E2}" srcOrd="0" destOrd="0" presId="urn:microsoft.com/office/officeart/2016/7/layout/RoundedRectangleTimeline"/>
    <dgm:cxn modelId="{D88F5139-A3BF-4F98-ABB0-AEE7243465CB}" type="presOf" srcId="{87BF7896-20EA-4E8F-B6F4-A34EC5C9CB50}" destId="{9D82041D-873A-4600-A9C7-C0A0ADFB138B}" srcOrd="0" destOrd="0" presId="urn:microsoft.com/office/officeart/2016/7/layout/RoundedRectangleTimeline"/>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C633C055-6808-4946-BD74-74353E006CEE}" srcId="{E5B2E815-0D19-41DC-B01B-4D608769620A}" destId="{270C06FD-A218-4C9B-868E-E8C7734F8218}" srcOrd="6" destOrd="0" parTransId="{970B7DBA-2F94-4CEE-8207-24CC050C24ED}" sibTransId="{ADEA44FA-FFBF-4BD7-8C0B-D6C8F6AEA384}"/>
    <dgm:cxn modelId="{020D505A-97FA-43DD-A9A1-2501AD46F8AF}" type="presOf" srcId="{43CBB0A2-9D75-4264-8A30-3E8974B40658}" destId="{80CDBBF8-C6B4-4166-87C1-DC9120CC7586}" srcOrd="0" destOrd="0" presId="urn:microsoft.com/office/officeart/2016/7/layout/RoundedRectangleTimeline"/>
    <dgm:cxn modelId="{F53E4D5D-A83A-48E6-933F-99D655FDCCAE}" type="presOf" srcId="{8D0689D8-2F02-4D35-9A36-7D677DA3B859}" destId="{F9F3EB4F-6BAA-4FBC-A7DB-BCB767A7E4C1}"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D9403C73-FB83-47D6-85AE-067D49ED63F2}" srcId="{3DE6FF16-CA4D-4D34-ABEB-8BE6A40B5E52}" destId="{C032D242-8D23-4EEC-A10A-7B0691E5A409}" srcOrd="0" destOrd="0" parTransId="{167DA838-BF1F-42A4-81E8-806F40795A14}" sibTransId="{7EFA60CA-572D-434D-B452-A4ACBAEB4D2C}"/>
    <dgm:cxn modelId="{C7B6CD74-2467-4D1F-BB7C-2439FA8328D9}" srcId="{3FCE66A7-7C29-490D-9ED9-CCC8351888D6}" destId="{6F8FF7EB-43A1-4932-869F-6336A716F304}" srcOrd="0" destOrd="0" parTransId="{88AEFDB1-1367-4FB8-A680-66367CF88E36}" sibTransId="{9B80B9D6-9063-4EB8-A2A4-3F689DC28BF8}"/>
    <dgm:cxn modelId="{140A4778-8248-44DE-B78A-23C578A77D7E}" srcId="{E5B2E815-0D19-41DC-B01B-4D608769620A}" destId="{AC76BE15-3E8A-498B-91BD-CF772C26B6F1}" srcOrd="4" destOrd="0" parTransId="{00CCB400-064A-4EF5-9806-9534D9AC69AD}" sibTransId="{662A3D6E-7238-444F-BC0B-C7A4321261DB}"/>
    <dgm:cxn modelId="{A0B4177F-D19F-4C00-9539-BA1A45767AF8}" srcId="{E5B2E815-0D19-41DC-B01B-4D608769620A}" destId="{3FCE66A7-7C29-490D-9ED9-CCC8351888D6}" srcOrd="5" destOrd="0" parTransId="{2BE97E54-0D2C-44EA-9915-629E47403E0A}" sibTransId="{816FAB74-6B72-46E6-97E6-449F4DD2141F}"/>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615FE3E9-4524-4421-824D-A82045C876A1}" type="presOf" srcId="{6F8FF7EB-43A1-4932-869F-6336A716F304}" destId="{69D3B3E3-B752-4BF5-A527-3267B02549A2}" srcOrd="0" destOrd="0" presId="urn:microsoft.com/office/officeart/2016/7/layout/RoundedRectangleTimeline"/>
    <dgm:cxn modelId="{CF24ACF0-3B3C-4504-887C-0C61FDBB91D2}" srcId="{270C06FD-A218-4C9B-868E-E8C7734F8218}" destId="{8D0689D8-2F02-4D35-9A36-7D677DA3B859}" srcOrd="0" destOrd="0" parTransId="{A1D2FE19-FEEC-4425-ACC9-7B84EC26F77F}" sibTransId="{565266DF-C3CB-43E7-998C-30E63916539A}"/>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 modelId="{5C7617F9-84F3-40C7-A593-63AE257BEA05}" type="presParOf" srcId="{196C9F68-3606-4282-A4C6-4485F1280B5F}" destId="{5408660D-E08D-47B5-91C1-986F6C6383DC}" srcOrd="9" destOrd="0" presId="urn:microsoft.com/office/officeart/2016/7/layout/RoundedRectangleTimeline"/>
    <dgm:cxn modelId="{EAE3FA83-8184-4104-9948-BF0AAA10F5E1}" type="presParOf" srcId="{196C9F68-3606-4282-A4C6-4485F1280B5F}" destId="{7E035F46-F6DA-4ABA-BA39-5573DBD6BEB5}" srcOrd="10" destOrd="0" presId="urn:microsoft.com/office/officeart/2016/7/layout/RoundedRectangleTimeline"/>
    <dgm:cxn modelId="{AA423DF1-CB3D-4FA2-BECF-E4529BB303DC}" type="presParOf" srcId="{7E035F46-F6DA-4ABA-BA39-5573DBD6BEB5}" destId="{B3B27C0B-F045-492A-93E7-8E2862E54160}" srcOrd="0" destOrd="0" presId="urn:microsoft.com/office/officeart/2016/7/layout/RoundedRectangleTimeline"/>
    <dgm:cxn modelId="{A3DF9A92-A865-4E83-8C58-E4DA24A08F4A}" type="presParOf" srcId="{7E035F46-F6DA-4ABA-BA39-5573DBD6BEB5}" destId="{69D3B3E3-B752-4BF5-A527-3267B02549A2}" srcOrd="1" destOrd="0" presId="urn:microsoft.com/office/officeart/2016/7/layout/RoundedRectangleTimeline"/>
    <dgm:cxn modelId="{2AB4AEDE-49F2-4CCD-B388-CB8245A6CCFA}" type="presParOf" srcId="{7E035F46-F6DA-4ABA-BA39-5573DBD6BEB5}" destId="{E935F4D2-9568-47BB-BE4F-C566CEA341D7}" srcOrd="2" destOrd="0" presId="urn:microsoft.com/office/officeart/2016/7/layout/RoundedRectangleTimeline"/>
    <dgm:cxn modelId="{5FEEC094-7E0B-4C2B-9683-9B67C4A2C3C8}" type="presParOf" srcId="{7E035F46-F6DA-4ABA-BA39-5573DBD6BEB5}" destId="{E80F2D8F-0586-4922-8193-F07843D323DB}" srcOrd="3" destOrd="0" presId="urn:microsoft.com/office/officeart/2016/7/layout/RoundedRectangleTimeline"/>
    <dgm:cxn modelId="{0C248ADC-1E83-4CC4-B235-F7D1F5DD32BA}" type="presParOf" srcId="{7E035F46-F6DA-4ABA-BA39-5573DBD6BEB5}" destId="{C6AC73F6-0135-45B8-99BB-3F0A485E2B70}" srcOrd="4" destOrd="0" presId="urn:microsoft.com/office/officeart/2016/7/layout/RoundedRectangleTimeline"/>
    <dgm:cxn modelId="{6F8FD4CA-1AF2-42AF-9ABC-FDB7708B58DF}" type="presParOf" srcId="{196C9F68-3606-4282-A4C6-4485F1280B5F}" destId="{D2A8FC78-E0E7-4AB7-BA72-617D16E83790}" srcOrd="11" destOrd="0" presId="urn:microsoft.com/office/officeart/2016/7/layout/RoundedRectangleTimeline"/>
    <dgm:cxn modelId="{47679C17-1448-42CF-B3A5-ABD3966D85B5}" type="presParOf" srcId="{196C9F68-3606-4282-A4C6-4485F1280B5F}" destId="{460D5A61-9137-4A39-BA67-7ECBFF622986}" srcOrd="12" destOrd="0" presId="urn:microsoft.com/office/officeart/2016/7/layout/RoundedRectangleTimeline"/>
    <dgm:cxn modelId="{61F365BC-B010-441E-8E11-0C0C02C78F3D}" type="presParOf" srcId="{460D5A61-9137-4A39-BA67-7ECBFF622986}" destId="{86657B9F-6F4F-4633-9325-8A1C02A973E2}" srcOrd="0" destOrd="0" presId="urn:microsoft.com/office/officeart/2016/7/layout/RoundedRectangleTimeline"/>
    <dgm:cxn modelId="{021F0EBB-6881-474C-9ABE-0FB9748854B0}" type="presParOf" srcId="{460D5A61-9137-4A39-BA67-7ECBFF622986}" destId="{F9F3EB4F-6BAA-4FBC-A7DB-BCB767A7E4C1}" srcOrd="1" destOrd="0" presId="urn:microsoft.com/office/officeart/2016/7/layout/RoundedRectangleTimeline"/>
    <dgm:cxn modelId="{9299949B-EE42-4D2F-9A61-5F73DE25E533}" type="presParOf" srcId="{460D5A61-9137-4A39-BA67-7ECBFF622986}" destId="{05F412E7-940B-4574-806B-DCC41838529F}" srcOrd="2" destOrd="0" presId="urn:microsoft.com/office/officeart/2016/7/layout/RoundedRectangleTimeline"/>
    <dgm:cxn modelId="{98841552-B328-41FB-9A8F-FF1C5C5BF2A9}" type="presParOf" srcId="{460D5A61-9137-4A39-BA67-7ECBFF622986}" destId="{F2A9C399-B4A3-43BE-8B87-795D1A37EC18}" srcOrd="3" destOrd="0" presId="urn:microsoft.com/office/officeart/2016/7/layout/RoundedRectangleTimeline"/>
    <dgm:cxn modelId="{C8B92C76-6992-4B8F-A958-9F14A6CDB3E6}" type="presParOf" srcId="{460D5A61-9137-4A39-BA67-7ECBFF622986}" destId="{B5553BE3-7DD1-4808-8284-D8471BFE3A55}"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817589" y="1322303"/>
          <a:ext cx="779988" cy="1445851"/>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The Attacks</a:t>
          </a:r>
        </a:p>
      </dsp:txBody>
      <dsp:txXfrm rot="5400000">
        <a:off x="522734" y="1693310"/>
        <a:ext cx="1407775" cy="703836"/>
      </dsp:txXfrm>
    </dsp:sp>
    <dsp:sp modelId="{45A02F84-C6CB-43F5-AEE4-3EA66C2BD25F}">
      <dsp:nvSpPr>
        <dsp:cNvPr id="0" name=""/>
        <dsp:cNvSpPr/>
      </dsp:nvSpPr>
      <dsp:spPr>
        <a:xfrm>
          <a:off x="2707" y="0"/>
          <a:ext cx="2409752" cy="143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ISIS terrorist attacks around Paris (November 2015)</a:t>
          </a:r>
        </a:p>
      </dsp:txBody>
      <dsp:txXfrm>
        <a:off x="2707" y="0"/>
        <a:ext cx="2409752" cy="1431660"/>
      </dsp:txXfrm>
    </dsp:sp>
    <dsp:sp modelId="{6BA46904-CB7C-4538-BD49-D3891EF19552}">
      <dsp:nvSpPr>
        <dsp:cNvPr id="0" name=""/>
        <dsp:cNvSpPr/>
      </dsp:nvSpPr>
      <dsp:spPr>
        <a:xfrm>
          <a:off x="1207583" y="1513469"/>
          <a:ext cx="0" cy="327236"/>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166679" y="1431660"/>
          <a:ext cx="81809" cy="8180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1930509" y="1655234"/>
          <a:ext cx="1445851" cy="779988"/>
        </a:xfrm>
        <a:prstGeom prst="rect">
          <a:avLst/>
        </a:prstGeom>
        <a:solidFill>
          <a:schemeClr val="accent5">
            <a:hueOff val="60001"/>
            <a:satOff val="1449"/>
            <a:lumOff val="-6994"/>
            <a:alphaOff val="0"/>
          </a:schemeClr>
        </a:solidFill>
        <a:ln w="12700" cap="flat" cmpd="sng" algn="ctr">
          <a:solidFill>
            <a:schemeClr val="accent5">
              <a:hueOff val="60001"/>
              <a:satOff val="1449"/>
              <a:lumOff val="-69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t>Gonzalez v. Google (2017)</a:t>
          </a:r>
          <a:endParaRPr lang="en-US" sz="1800" kern="1200">
            <a:latin typeface="+mn-lt"/>
          </a:endParaRPr>
        </a:p>
      </dsp:txBody>
      <dsp:txXfrm>
        <a:off x="1930509" y="1655234"/>
        <a:ext cx="1445851" cy="779988"/>
      </dsp:txXfrm>
    </dsp:sp>
    <dsp:sp modelId="{FEBD3C2A-A340-470A-A475-AE614EA07678}">
      <dsp:nvSpPr>
        <dsp:cNvPr id="0" name=""/>
        <dsp:cNvSpPr/>
      </dsp:nvSpPr>
      <dsp:spPr>
        <a:xfrm>
          <a:off x="1448558" y="2658797"/>
          <a:ext cx="2409752" cy="143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Nohemi Gonzalez’s estate sues Google for violating Anti-Terrorism Act in </a:t>
          </a:r>
          <a:r>
            <a:rPr lang="en-US" sz="1800" kern="1200" err="1">
              <a:latin typeface="+mn-lt"/>
            </a:rPr>
            <a:t>N.D.Ca</a:t>
          </a:r>
          <a:r>
            <a:rPr lang="en-US" sz="1800" kern="1200">
              <a:latin typeface="+mn-lt"/>
            </a:rPr>
            <a:t>. Dismissed w/ leave to amend.</a:t>
          </a:r>
        </a:p>
      </dsp:txBody>
      <dsp:txXfrm>
        <a:off x="1448558" y="2658797"/>
        <a:ext cx="2409752" cy="1431660"/>
      </dsp:txXfrm>
    </dsp:sp>
    <dsp:sp modelId="{080474C8-0FEA-4FD1-97F1-0978CFB4A37F}">
      <dsp:nvSpPr>
        <dsp:cNvPr id="0" name=""/>
        <dsp:cNvSpPr/>
      </dsp:nvSpPr>
      <dsp:spPr>
        <a:xfrm>
          <a:off x="2653434" y="2249751"/>
          <a:ext cx="0" cy="327236"/>
        </a:xfrm>
        <a:prstGeom prst="line">
          <a:avLst/>
        </a:prstGeom>
        <a:noFill/>
        <a:ln w="6350" cap="flat" cmpd="sng" algn="ctr">
          <a:solidFill>
            <a:schemeClr val="accent5">
              <a:hueOff val="60001"/>
              <a:satOff val="1449"/>
              <a:lumOff val="-6994"/>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2612530" y="2576988"/>
          <a:ext cx="81809" cy="81809"/>
        </a:xfrm>
        <a:prstGeom prst="ellipse">
          <a:avLst/>
        </a:prstGeom>
        <a:solidFill>
          <a:schemeClr val="accent5">
            <a:hueOff val="60001"/>
            <a:satOff val="1449"/>
            <a:lumOff val="-69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3376360" y="1655234"/>
          <a:ext cx="1445851" cy="779988"/>
        </a:xfrm>
        <a:prstGeom prst="rect">
          <a:avLst/>
        </a:prstGeom>
        <a:solidFill>
          <a:schemeClr val="accent5">
            <a:hueOff val="120002"/>
            <a:satOff val="2897"/>
            <a:lumOff val="-13987"/>
            <a:alphaOff val="0"/>
          </a:schemeClr>
        </a:solidFill>
        <a:ln w="12700" cap="flat" cmpd="sng" algn="ctr">
          <a:solidFill>
            <a:schemeClr val="accent5">
              <a:hueOff val="120002"/>
              <a:satOff val="2897"/>
              <a:lumOff val="-139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Amended claim dismissed (2018) </a:t>
          </a:r>
        </a:p>
      </dsp:txBody>
      <dsp:txXfrm>
        <a:off x="3376360" y="1655234"/>
        <a:ext cx="1445851" cy="779988"/>
      </dsp:txXfrm>
    </dsp:sp>
    <dsp:sp modelId="{80CDBBF8-C6B4-4166-87C1-DC9120CC7586}">
      <dsp:nvSpPr>
        <dsp:cNvPr id="0" name=""/>
        <dsp:cNvSpPr/>
      </dsp:nvSpPr>
      <dsp:spPr>
        <a:xfrm>
          <a:off x="2894410" y="0"/>
          <a:ext cx="2409752" cy="143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Estate files an amended claim. Google moves to dismiss. Granted.</a:t>
          </a:r>
        </a:p>
      </dsp:txBody>
      <dsp:txXfrm>
        <a:off x="2894410" y="0"/>
        <a:ext cx="2409752" cy="1431660"/>
      </dsp:txXfrm>
    </dsp:sp>
    <dsp:sp modelId="{89759DE5-9F8A-470E-A6D8-F13BB4DEE93D}">
      <dsp:nvSpPr>
        <dsp:cNvPr id="0" name=""/>
        <dsp:cNvSpPr/>
      </dsp:nvSpPr>
      <dsp:spPr>
        <a:xfrm>
          <a:off x="4099286" y="1513469"/>
          <a:ext cx="0" cy="327236"/>
        </a:xfrm>
        <a:prstGeom prst="line">
          <a:avLst/>
        </a:prstGeom>
        <a:noFill/>
        <a:ln w="6350" cap="flat" cmpd="sng" algn="ctr">
          <a:solidFill>
            <a:schemeClr val="accent5">
              <a:hueOff val="120002"/>
              <a:satOff val="2897"/>
              <a:lumOff val="-13987"/>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4058381" y="1431660"/>
          <a:ext cx="81809" cy="81809"/>
        </a:xfrm>
        <a:prstGeom prst="ellipse">
          <a:avLst/>
        </a:prstGeom>
        <a:solidFill>
          <a:schemeClr val="accent5">
            <a:hueOff val="120002"/>
            <a:satOff val="2897"/>
            <a:lumOff val="-1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4822211" y="1655234"/>
          <a:ext cx="1445851" cy="779988"/>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Estate appeals dismissed claim (2021)</a:t>
          </a:r>
        </a:p>
      </dsp:txBody>
      <dsp:txXfrm>
        <a:off x="4822211" y="1655234"/>
        <a:ext cx="1445851" cy="779988"/>
      </dsp:txXfrm>
    </dsp:sp>
    <dsp:sp modelId="{1BB5FD64-47F9-47A3-911F-535BFE17A3B9}">
      <dsp:nvSpPr>
        <dsp:cNvPr id="0" name=""/>
        <dsp:cNvSpPr/>
      </dsp:nvSpPr>
      <dsp:spPr>
        <a:xfrm>
          <a:off x="4340261" y="2658797"/>
          <a:ext cx="2409752" cy="143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t>Estate appeals dismissal in 9</a:t>
          </a:r>
          <a:r>
            <a:rPr lang="en-US" sz="1800" kern="1200" baseline="30000"/>
            <a:t>th</a:t>
          </a:r>
          <a:r>
            <a:rPr lang="en-US" sz="1800" kern="1200"/>
            <a:t> Circuit. Affirmed in part, reversed and remanded in part.</a:t>
          </a:r>
          <a:endParaRPr lang="en-US" sz="1800" kern="1200">
            <a:latin typeface="+mn-lt"/>
          </a:endParaRPr>
        </a:p>
      </dsp:txBody>
      <dsp:txXfrm>
        <a:off x="4340261" y="2658797"/>
        <a:ext cx="2409752" cy="1431660"/>
      </dsp:txXfrm>
    </dsp:sp>
    <dsp:sp modelId="{FE9B27EB-7AC7-485A-9A55-41E8118F9EAF}">
      <dsp:nvSpPr>
        <dsp:cNvPr id="0" name=""/>
        <dsp:cNvSpPr/>
      </dsp:nvSpPr>
      <dsp:spPr>
        <a:xfrm>
          <a:off x="5545137" y="2249751"/>
          <a:ext cx="0" cy="327236"/>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5504232" y="2576988"/>
          <a:ext cx="81809" cy="81809"/>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a:off x="6168762" y="1655234"/>
          <a:ext cx="1644453" cy="779988"/>
        </a:xfrm>
        <a:prstGeom prst="rect">
          <a:avLst/>
        </a:prstGeom>
        <a:solidFill>
          <a:schemeClr val="accent5">
            <a:hueOff val="240004"/>
            <a:satOff val="5795"/>
            <a:lumOff val="-27974"/>
            <a:alphaOff val="0"/>
          </a:schemeClr>
        </a:solidFill>
        <a:ln w="12700" cap="flat" cmpd="sng" algn="ctr">
          <a:solidFill>
            <a:schemeClr val="accent5">
              <a:hueOff val="240004"/>
              <a:satOff val="5795"/>
              <a:lumOff val="-279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April 4, 2022</a:t>
          </a:r>
        </a:p>
      </dsp:txBody>
      <dsp:txXfrm>
        <a:off x="6168762" y="1655234"/>
        <a:ext cx="1644453" cy="779988"/>
      </dsp:txXfrm>
    </dsp:sp>
    <dsp:sp modelId="{1FA3C236-5719-4A33-A6BB-80FA85F940E3}">
      <dsp:nvSpPr>
        <dsp:cNvPr id="0" name=""/>
        <dsp:cNvSpPr/>
      </dsp:nvSpPr>
      <dsp:spPr>
        <a:xfrm>
          <a:off x="5786112" y="0"/>
          <a:ext cx="2409752" cy="143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a:latin typeface="+mn-lt"/>
            </a:rPr>
            <a:t>Estate appeals to Supreme Court </a:t>
          </a:r>
        </a:p>
      </dsp:txBody>
      <dsp:txXfrm>
        <a:off x="5786112" y="0"/>
        <a:ext cx="2409752" cy="1431660"/>
      </dsp:txXfrm>
    </dsp:sp>
    <dsp:sp modelId="{18F1C823-9ACD-4FCD-8102-F468DCE57A45}">
      <dsp:nvSpPr>
        <dsp:cNvPr id="0" name=""/>
        <dsp:cNvSpPr/>
      </dsp:nvSpPr>
      <dsp:spPr>
        <a:xfrm>
          <a:off x="6990988" y="1513469"/>
          <a:ext cx="0" cy="327236"/>
        </a:xfrm>
        <a:prstGeom prst="line">
          <a:avLst/>
        </a:prstGeom>
        <a:noFill/>
        <a:ln w="6350" cap="flat" cmpd="sng" algn="ctr">
          <a:solidFill>
            <a:schemeClr val="accent5">
              <a:hueOff val="240004"/>
              <a:satOff val="5795"/>
              <a:lumOff val="-27974"/>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6950084" y="1431660"/>
          <a:ext cx="81809" cy="81809"/>
        </a:xfrm>
        <a:prstGeom prst="ellipse">
          <a:avLst/>
        </a:prstGeom>
        <a:solidFill>
          <a:schemeClr val="accent5">
            <a:hueOff val="240004"/>
            <a:satOff val="5795"/>
            <a:lumOff val="-27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27C0B-F045-492A-93E7-8E2862E54160}">
      <dsp:nvSpPr>
        <dsp:cNvPr id="0" name=""/>
        <dsp:cNvSpPr/>
      </dsp:nvSpPr>
      <dsp:spPr>
        <a:xfrm>
          <a:off x="7713914" y="1651000"/>
          <a:ext cx="1445851" cy="788456"/>
        </a:xfrm>
        <a:prstGeom prst="rect">
          <a:avLst/>
        </a:prstGeom>
        <a:solidFill>
          <a:schemeClr val="accent5">
            <a:hueOff val="300005"/>
            <a:satOff val="7243"/>
            <a:lumOff val="-34967"/>
            <a:alphaOff val="0"/>
          </a:schemeClr>
        </a:solidFill>
        <a:ln w="12700" cap="flat" cmpd="sng" algn="ctr">
          <a:solidFill>
            <a:schemeClr val="accent5">
              <a:hueOff val="300005"/>
              <a:satOff val="7243"/>
              <a:lumOff val="-349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Oral Argument (Feb, 2023)</a:t>
          </a:r>
        </a:p>
      </dsp:txBody>
      <dsp:txXfrm>
        <a:off x="7713914" y="1651000"/>
        <a:ext cx="1445851" cy="788456"/>
      </dsp:txXfrm>
    </dsp:sp>
    <dsp:sp modelId="{69D3B3E3-B752-4BF5-A527-3267B02549A2}">
      <dsp:nvSpPr>
        <dsp:cNvPr id="0" name=""/>
        <dsp:cNvSpPr/>
      </dsp:nvSpPr>
      <dsp:spPr>
        <a:xfrm>
          <a:off x="7231963" y="2658797"/>
          <a:ext cx="2409752" cy="143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a:t>The U.S. Supreme Court heard oral argument.</a:t>
          </a:r>
          <a:endParaRPr lang="en-US" sz="1800" kern="1200">
            <a:latin typeface="+mn-lt"/>
          </a:endParaRPr>
        </a:p>
      </dsp:txBody>
      <dsp:txXfrm>
        <a:off x="7231963" y="2658797"/>
        <a:ext cx="2409752" cy="1431660"/>
      </dsp:txXfrm>
    </dsp:sp>
    <dsp:sp modelId="{E935F4D2-9568-47BB-BE4F-C566CEA341D7}">
      <dsp:nvSpPr>
        <dsp:cNvPr id="0" name=""/>
        <dsp:cNvSpPr/>
      </dsp:nvSpPr>
      <dsp:spPr>
        <a:xfrm>
          <a:off x="8436840" y="2249751"/>
          <a:ext cx="0" cy="327236"/>
        </a:xfrm>
        <a:prstGeom prst="line">
          <a:avLst/>
        </a:prstGeom>
        <a:noFill/>
        <a:ln w="6350" cap="flat" cmpd="sng" algn="ctr">
          <a:solidFill>
            <a:schemeClr val="accent5">
              <a:hueOff val="300005"/>
              <a:satOff val="7243"/>
              <a:lumOff val="-34967"/>
              <a:alphaOff val="0"/>
            </a:schemeClr>
          </a:solidFill>
          <a:prstDash val="dash"/>
          <a:miter lim="800000"/>
        </a:ln>
        <a:effectLst/>
      </dsp:spPr>
      <dsp:style>
        <a:lnRef idx="1">
          <a:scrgbClr r="0" g="0" b="0"/>
        </a:lnRef>
        <a:fillRef idx="0">
          <a:scrgbClr r="0" g="0" b="0"/>
        </a:fillRef>
        <a:effectRef idx="0">
          <a:scrgbClr r="0" g="0" b="0"/>
        </a:effectRef>
        <a:fontRef idx="minor"/>
      </dsp:style>
    </dsp:sp>
    <dsp:sp modelId="{E80F2D8F-0586-4922-8193-F07843D323DB}">
      <dsp:nvSpPr>
        <dsp:cNvPr id="0" name=""/>
        <dsp:cNvSpPr/>
      </dsp:nvSpPr>
      <dsp:spPr>
        <a:xfrm>
          <a:off x="8395935" y="2576988"/>
          <a:ext cx="81809" cy="81809"/>
        </a:xfrm>
        <a:prstGeom prst="ellipse">
          <a:avLst/>
        </a:prstGeom>
        <a:solidFill>
          <a:schemeClr val="accent5">
            <a:hueOff val="300005"/>
            <a:satOff val="7243"/>
            <a:lumOff val="-34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57B9F-6F4F-4633-9325-8A1C02A973E2}">
      <dsp:nvSpPr>
        <dsp:cNvPr id="0" name=""/>
        <dsp:cNvSpPr/>
      </dsp:nvSpPr>
      <dsp:spPr>
        <a:xfrm rot="5400000">
          <a:off x="9458827" y="1322303"/>
          <a:ext cx="847726" cy="1445851"/>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t>Gonzalez v. Google (2023)</a:t>
          </a:r>
          <a:endParaRPr lang="en-US" sz="1800" kern="1200">
            <a:latin typeface="+mn-lt"/>
          </a:endParaRPr>
        </a:p>
      </dsp:txBody>
      <dsp:txXfrm rot="-5400000">
        <a:off x="9159765" y="1662749"/>
        <a:ext cx="1404468" cy="764960"/>
      </dsp:txXfrm>
    </dsp:sp>
    <dsp:sp modelId="{F9F3EB4F-6BAA-4FBC-A7DB-BCB767A7E4C1}">
      <dsp:nvSpPr>
        <dsp:cNvPr id="0" name=""/>
        <dsp:cNvSpPr/>
      </dsp:nvSpPr>
      <dsp:spPr>
        <a:xfrm>
          <a:off x="8677815" y="0"/>
          <a:ext cx="2409752" cy="143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a:t>The case is pending adjudication before the U.S. Supreme Court.</a:t>
          </a:r>
          <a:endParaRPr lang="en-US" sz="1800" kern="1200">
            <a:latin typeface="+mn-lt"/>
          </a:endParaRPr>
        </a:p>
      </dsp:txBody>
      <dsp:txXfrm>
        <a:off x="8677815" y="0"/>
        <a:ext cx="2409752" cy="1431660"/>
      </dsp:txXfrm>
    </dsp:sp>
    <dsp:sp modelId="{05F412E7-940B-4574-806B-DCC41838529F}">
      <dsp:nvSpPr>
        <dsp:cNvPr id="0" name=""/>
        <dsp:cNvSpPr/>
      </dsp:nvSpPr>
      <dsp:spPr>
        <a:xfrm>
          <a:off x="9882691" y="1513469"/>
          <a:ext cx="0" cy="327236"/>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2A9C399-B4A3-43BE-8B87-795D1A37EC18}">
      <dsp:nvSpPr>
        <dsp:cNvPr id="0" name=""/>
        <dsp:cNvSpPr/>
      </dsp:nvSpPr>
      <dsp:spPr>
        <a:xfrm>
          <a:off x="9841786" y="1431660"/>
          <a:ext cx="81809" cy="81809"/>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3/18/23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1200"/>
              </a:spcAft>
            </a:pPr>
            <a:r>
              <a:rPr lang="en-US" sz="1800">
                <a:solidFill>
                  <a:srgbClr val="000000"/>
                </a:solidFill>
                <a:effectLst/>
                <a:latin typeface="Times New Roman" panose="02020603050405020304" pitchFamily="18" charset="0"/>
                <a:ea typeface="Book Antiqua" panose="02040602050305030304" pitchFamily="18" charset="0"/>
                <a:cs typeface="Times New Roman" panose="02020603050405020304" pitchFamily="18" charset="0"/>
              </a:rPr>
              <a:t>On November 13, 2015, *CLICK* three ISIS terrorists *CLICK* gunned down 19 people at La Belle </a:t>
            </a:r>
            <a:r>
              <a:rPr lang="en-US" sz="1800" err="1">
                <a:solidFill>
                  <a:srgbClr val="000000"/>
                </a:solidFill>
                <a:effectLst/>
                <a:latin typeface="Times New Roman" panose="02020603050405020304" pitchFamily="18" charset="0"/>
                <a:ea typeface="Book Antiqua" panose="02040602050305030304" pitchFamily="18" charset="0"/>
                <a:cs typeface="Times New Roman" panose="02020603050405020304" pitchFamily="18" charset="0"/>
              </a:rPr>
              <a:t>Équipe</a:t>
            </a:r>
            <a:r>
              <a:rPr lang="en-US" sz="1800">
                <a:solidFill>
                  <a:srgbClr val="000000"/>
                </a:solidFill>
                <a:effectLst/>
                <a:latin typeface="Times New Roman" panose="02020603050405020304" pitchFamily="18" charset="0"/>
                <a:ea typeface="Book Antiqua" panose="02040602050305030304" pitchFamily="18" charset="0"/>
                <a:cs typeface="Times New Roman" panose="02020603050405020304" pitchFamily="18" charset="0"/>
              </a:rPr>
              <a:t> restaurant in Paris, France *CLICK* including Nohemi Gonzalez; a 23-year-old California State University-Long Beach student who was studying abroad. This was a part of a series of ISIS perpetuated attacks in France during which a total of 130 individuals were killed and nearly 400 wounded. </a:t>
            </a:r>
            <a:r>
              <a:rPr lang="en-US" sz="1800">
                <a:effectLst/>
                <a:latin typeface="Times New Roman" panose="02020603050405020304" pitchFamily="18" charset="0"/>
                <a:ea typeface="Book Antiqua" panose="02040602050305030304" pitchFamily="18" charset="0"/>
                <a:cs typeface="Times New Roman" panose="02020603050405020304" pitchFamily="18" charset="0"/>
              </a:rPr>
              <a:t>ISIS, which had been designated as a foreign terrorist organization in accordance with the Immigration and Nationality Act</a:t>
            </a:r>
            <a:r>
              <a:rPr lang="en-US" sz="1800">
                <a:solidFill>
                  <a:srgbClr val="000000"/>
                </a:solidFill>
                <a:effectLst/>
                <a:latin typeface="Times New Roman" panose="02020603050405020304" pitchFamily="18" charset="0"/>
                <a:ea typeface="Book Antiqua" panose="02040602050305030304" pitchFamily="18" charset="0"/>
                <a:cs typeface="Times New Roman" panose="02020603050405020304" pitchFamily="18" charset="0"/>
              </a:rPr>
              <a:t> “issued statements claiming responsibility for the attacks, including audio and video messages *CLICK* posted on YouTube, which is owned and operated by Google”.</a:t>
            </a:r>
            <a:endParaRPr lang="en-US" sz="1800">
              <a:effectLst/>
              <a:latin typeface="Times New Roman" panose="02020603050405020304" pitchFamily="18" charset="0"/>
              <a:ea typeface="Book Antiqua" panose="02040602050305030304" pitchFamily="18" charset="0"/>
              <a:cs typeface="Times New Roman" panose="02020603050405020304" pitchFamily="18" charset="0"/>
            </a:endParaRPr>
          </a:p>
          <a:p>
            <a:pPr marL="0" marR="0">
              <a:lnSpc>
                <a:spcPct val="150000"/>
              </a:lnSpc>
              <a:spcBef>
                <a:spcPts val="0"/>
              </a:spcBef>
              <a:spcAft>
                <a:spcPts val="1200"/>
              </a:spcAft>
            </a:pPr>
            <a:r>
              <a:rPr lang="en-US" sz="1800">
                <a:effectLst/>
                <a:latin typeface="Times New Roman" panose="02020603050405020304" pitchFamily="18" charset="0"/>
                <a:ea typeface="Book Antiqua" panose="02040602050305030304" pitchFamily="18" charset="0"/>
                <a:cs typeface="Times New Roman" panose="02020603050405020304" pitchFamily="18" charset="0"/>
              </a:rPr>
              <a:t>The group posted “radicalizing videos” on YouTube. The videos included Google-supplied advertisements which generated revenue for both Google and ISIS. Three years later, based on the revenue sharing between Google and the content creator, *CLICK* Ms. Gonzalez’s estate and family brought a civil case against Google in the United States District Court of Northern California in 2018. *CLICK*</a:t>
            </a:r>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3</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plaintiff provided 6 arguments to the court arguing that Google should be held liable for the death of Nohemi Gonzalez as </a:t>
            </a:r>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Lower Court:</a:t>
            </a:r>
            <a:endParaRPr lang="en-US" dirty="0">
              <a:cs typeface="Calibri"/>
            </a:endParaRPr>
          </a:p>
          <a:p>
            <a:r>
              <a:rPr lang="en-US" dirty="0"/>
              <a:t>A brief overview (this can be helpful as we only have 1 minute per court):</a:t>
            </a:r>
            <a:endParaRPr lang="en-US" dirty="0">
              <a:cs typeface="Calibri"/>
            </a:endParaRPr>
          </a:p>
          <a:p>
            <a:r>
              <a:rPr lang="en-US" dirty="0"/>
              <a:t>The case of Gonzalez v. Google 335 F.Supp.3d 1156 (2018) involved a civil lawsuit filed against Google by the family of Nohemi Gonzalez, who was killed in the Paris terrorist attacks carried out by ISIS. The plaintiff alleged that Google's ownership and operation of YouTube aided ISIS in communicating and recruiting, thereby contributing to the attacks. The plaintiff made six claims under the Anti-Terrorism Act, 18 U.S.C. § 2333, but the court dismissed all of them, citing the Communications Decency Act, 47 U.S.C. § 230, which protects providers of online content from being treated as the publisher or speaker of information provided by another content provider.</a:t>
            </a:r>
            <a:br>
              <a:rPr lang="en-US" dirty="0">
                <a:cs typeface="+mn-lt"/>
              </a:rPr>
            </a:br>
            <a:br>
              <a:rPr lang="en-US" dirty="0">
                <a:ea typeface="Calibri"/>
                <a:cs typeface="+mn-lt"/>
              </a:rPr>
            </a:br>
            <a:r>
              <a:rPr lang="en-US" dirty="0">
                <a:ea typeface="Calibri"/>
                <a:cs typeface="Calibri"/>
              </a:rPr>
              <a:t>Appellate Court:</a:t>
            </a:r>
            <a:endParaRPr lang="en-US" dirty="0">
              <a:cs typeface="Calibri" panose="020F0502020204030204"/>
            </a:endParaRPr>
          </a:p>
          <a:p>
            <a:pPr marL="171450" indent="-171450">
              <a:buFont typeface="Arial"/>
              <a:buChar char="•"/>
            </a:pPr>
            <a:r>
              <a:rPr lang="en-US" dirty="0"/>
              <a:t>The appellate court affirmed the district court's decision, finding that the CDA immunizes interactive computer services from liability for third-party content, including content that supports or even encourages terrorism.</a:t>
            </a:r>
            <a:endParaRPr lang="en-US" dirty="0">
              <a:cs typeface="Calibri"/>
            </a:endParaRPr>
          </a:p>
          <a:p>
            <a:pPr marL="171450" indent="-171450">
              <a:buFont typeface="Arial"/>
              <a:buChar char="•"/>
            </a:pPr>
            <a:r>
              <a:rPr lang="en-US" dirty="0"/>
              <a:t>The court emphasized that the CDA's immunity provision serves a crucial public policy purpose of promoting free speech and protecting online innovation, and that any changes to the law should be left to Congress.</a:t>
            </a:r>
            <a:endParaRPr lang="en-US" dirty="0">
              <a:cs typeface="Calibri"/>
            </a:endParaRPr>
          </a:p>
          <a:p>
            <a:pPr marL="171450" indent="-171450">
              <a:buFont typeface="Arial"/>
              <a:buChar char="•"/>
            </a:pPr>
            <a:r>
              <a:rPr lang="en-US" dirty="0"/>
              <a:t>The court also rejected the plaintiffs' argument that the defendants should be held liable under the Anti-Terrorism Act, as the ATA requires direct support or financing of terrorism, which was not alleged in these cases.</a:t>
            </a:r>
            <a:endParaRPr lang="en-US" dirty="0">
              <a:cs typeface="Calibri"/>
            </a:endParaRPr>
          </a:p>
          <a:p>
            <a:br>
              <a:rPr lang="en-US" dirty="0">
                <a:ea typeface="Calibri"/>
                <a:cs typeface="+mn-lt"/>
              </a:rPr>
            </a:br>
            <a:r>
              <a:rPr lang="en-US" dirty="0">
                <a:ea typeface="Calibri"/>
                <a:cs typeface="+mn-lt"/>
              </a:rPr>
              <a:t>Oral Argument:</a:t>
            </a:r>
          </a:p>
          <a:p>
            <a:r>
              <a:rPr lang="en-US" dirty="0">
                <a:ea typeface="Calibri"/>
                <a:cs typeface="+mn-lt"/>
              </a:rPr>
              <a:t>Plaintiff claimed that the defendant cannot claim Section 230 immunity because of thumbnails. The idea of Biased Algorithm was brought into question; were the algorithm used on ISIS Recommended videos unique from regular recommended YouTube videos? The defendant claimed the algorithm used was the same throughout the platform.</a:t>
            </a:r>
            <a:br>
              <a:rPr lang="en-US" dirty="0">
                <a:ea typeface="Calibri"/>
                <a:cs typeface="+mn-lt"/>
              </a:rPr>
            </a:br>
            <a:endParaRPr lang="en-US">
              <a:ea typeface="Calibri"/>
              <a:cs typeface="Calibri"/>
            </a:endParaRPr>
          </a:p>
          <a:p>
            <a:r>
              <a:rPr lang="en-US" dirty="0">
                <a:ea typeface="Calibri"/>
                <a:cs typeface="Calibri"/>
              </a:rPr>
              <a:t>Supreme Court:</a:t>
            </a:r>
          </a:p>
          <a:p>
            <a:pPr marL="171450" indent="-171450">
              <a:buFont typeface="Arial"/>
              <a:buChar char="•"/>
            </a:pPr>
            <a:r>
              <a:rPr lang="en-US" dirty="0">
                <a:ea typeface="Calibri"/>
                <a:cs typeface="Calibri"/>
              </a:rPr>
              <a:t>The plaintiff claimed that other courts should not consider section 230 because;</a:t>
            </a:r>
          </a:p>
          <a:p>
            <a:pPr marL="628650" lvl="1" indent="-171450">
              <a:buFont typeface="Arial,Sans-Serif"/>
              <a:buChar char="•"/>
            </a:pPr>
            <a:r>
              <a:rPr lang="en-US" dirty="0"/>
              <a:t>Google is not being treated as a publisher of ISIS content, they shared recommendations or Thumbnails</a:t>
            </a:r>
          </a:p>
          <a:p>
            <a:pPr marL="628650" lvl="1" indent="-171450">
              <a:buFont typeface="Arial,Sans-Serif"/>
              <a:buChar char="•"/>
            </a:pPr>
            <a:r>
              <a:rPr lang="en-US" dirty="0"/>
              <a:t>Section 230 does not apply to recommended YouTube Video</a:t>
            </a:r>
          </a:p>
          <a:p>
            <a:pPr marL="628650" lvl="1" indent="-171450">
              <a:buFont typeface="Arial,Sans-Serif"/>
              <a:buChar char="•"/>
            </a:pPr>
            <a:r>
              <a:rPr lang="en-US" dirty="0"/>
              <a:t>The language used in the section 230 to describe information shared included </a:t>
            </a:r>
          </a:p>
          <a:p>
            <a:pPr marL="628650" lvl="1" indent="-171450">
              <a:buFont typeface="Arial,Sans-Serif"/>
              <a:buChar char="•"/>
            </a:pPr>
            <a:r>
              <a:rPr lang="en-US" dirty="0"/>
              <a:t>Section 230 is ambiguous and that Congress need to seek a balance between Section 230 coverage and State authorities over civil and criminal matters</a:t>
            </a:r>
          </a:p>
          <a:p>
            <a:pPr marL="171450" indent="-171450">
              <a:buFont typeface="Arial"/>
              <a:buChar char="•"/>
            </a:pPr>
            <a:r>
              <a:rPr lang="en-US" dirty="0">
                <a:cs typeface="Calibri"/>
              </a:rPr>
              <a:t>Defendant, Google argued, they are immune to section 230 since YouTube displays content published by 3rd party creators</a:t>
            </a:r>
          </a:p>
          <a:p>
            <a:pPr marL="171450" indent="-171450">
              <a:buFont typeface="Arial"/>
              <a:buChar char="•"/>
            </a:pPr>
            <a:r>
              <a:rPr lang="en-US" dirty="0">
                <a:ea typeface="Calibri"/>
                <a:cs typeface="Calibri"/>
              </a:rPr>
              <a:t>Multiple vehicle problems</a:t>
            </a:r>
          </a:p>
          <a:p>
            <a:pPr marL="171450" indent="-171450">
              <a:buFont typeface="Arial"/>
              <a:buChar char="•"/>
            </a:pPr>
            <a:r>
              <a:rPr lang="en-US" dirty="0">
                <a:ea typeface="Calibri"/>
                <a:cs typeface="Calibri"/>
              </a:rPr>
              <a:t>Neutral algorithm all over the platform.</a:t>
            </a:r>
          </a:p>
          <a:p>
            <a:pPr marL="171450" indent="-171450">
              <a:buFont typeface="Arial"/>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310198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Most likely, Google will be found not guilty. For claims 1-4, pertaining to Google's supposed promotion/dissemination of a terrorist message, previous cases (Goddard v. Google) can be used as almost a direct comparison to assert that algorithmic suggestions, even if they suggest illicit content, do not qualify Google as a "content creator" under Section 230 guidelines. Google remains a service provider for the purposes of receiving 230 protections, as the algorithm – although it does promote specific content to specific users – is neutral in terms of what it promotes, and has no bias towards any particular type of content (specifically, in this case, terrorist content). Thus, the only claims that could have any basis are 5 and 6, pertaining to the revenue sharing. However, as the District Court asserted, these claims are merely an attempt to repackage the idea that the </a:t>
            </a:r>
            <a:r>
              <a:rPr lang="en-US" err="1">
                <a:cs typeface="Calibri"/>
              </a:rPr>
              <a:t>plantiff</a:t>
            </a:r>
            <a:r>
              <a:rPr lang="en-US">
                <a:cs typeface="Calibri"/>
              </a:rPr>
              <a:t> is pushing with claims 1-4, and there is not enough demonstrated proximate cause that would result in these claims having substantial weight. Additionally, it would represent a significant paradigm shift for what would be viewed as unprotected by Section 230, and the Supreme Court is unlikely to make such a ruling themselves without any significant precedential support.</a:t>
            </a:r>
            <a:endParaRPr lang="en-US"/>
          </a:p>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Appreciation to the team for researching and putting together this presentation.</a:t>
            </a:r>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153927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www.law.cornell.edu/definitions/uscode.php?width=840&amp;height=800&amp;iframe=true&amp;def_id=18-USC-559032093-611479341&amp;term_occur=999&amp;term_src=title:18:part:I:chapter:113B:section:2339B" TargetMode="External"/><Relationship Id="rId4" Type="http://schemas.openxmlformats.org/officeDocument/2006/relationships/hyperlink" Target="https://www.law.cornell.edu/definitions/uscode.php?width=840&amp;height=800&amp;iframe=true&amp;def_id=18-USC-1016054322-611479343&amp;term_occur=999&amp;term_src=title:18:part:I:chapter:113B:section:2339B"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090410" y="1684908"/>
            <a:ext cx="4211638" cy="2384898"/>
          </a:xfrm>
        </p:spPr>
        <p:txBody>
          <a:bodyPr anchor="b" anchorCtr="0">
            <a:normAutofit fontScale="90000"/>
          </a:bodyPr>
          <a:lstStyle/>
          <a:p>
            <a:r>
              <a:rPr lang="en-US"/>
              <a:t>Sec. 230</a:t>
            </a:r>
            <a:br>
              <a:rPr lang="en-US"/>
            </a:br>
            <a:r>
              <a:rPr lang="en-US"/>
              <a:t>Communications Decency Act</a:t>
            </a:r>
            <a:br>
              <a:rPr lang="en-US"/>
            </a:br>
            <a:r>
              <a:rPr lang="en-US"/>
              <a:t>(CDA)</a:t>
            </a:r>
          </a:p>
        </p:txBody>
      </p:sp>
      <p:pic>
        <p:nvPicPr>
          <p:cNvPr id="14" name="Picture Placeholder 13">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a:blip r:embed="rId3"/>
          <a:srcRect/>
          <a:stretch/>
        </p:blipFill>
        <p:spPr>
          <a:xfrm>
            <a:off x="0" y="0"/>
            <a:ext cx="5750653"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090410" y="4224917"/>
            <a:ext cx="3565524" cy="1731963"/>
          </a:xfrm>
        </p:spPr>
        <p:txBody>
          <a:bodyPr>
            <a:normAutofit/>
          </a:bodyPr>
          <a:lstStyle/>
          <a:p>
            <a:pPr algn="r"/>
            <a:r>
              <a:rPr lang="en-US"/>
              <a:t>Team Blue</a:t>
            </a:r>
          </a:p>
        </p:txBody>
      </p:sp>
      <p:sp>
        <p:nvSpPr>
          <p:cNvPr id="4" name="TextBox 3">
            <a:extLst>
              <a:ext uri="{FF2B5EF4-FFF2-40B4-BE49-F238E27FC236}">
                <a16:creationId xmlns:a16="http://schemas.microsoft.com/office/drawing/2014/main" id="{70AB72B5-DFFF-688B-2D11-ECF589F43184}"/>
              </a:ext>
            </a:extLst>
          </p:cNvPr>
          <p:cNvSpPr txBox="1"/>
          <p:nvPr/>
        </p:nvSpPr>
        <p:spPr>
          <a:xfrm>
            <a:off x="5838645" y="6436379"/>
            <a:ext cx="5069145" cy="523220"/>
          </a:xfrm>
          <a:prstGeom prst="rect">
            <a:avLst/>
          </a:prstGeom>
          <a:noFill/>
        </p:spPr>
        <p:txBody>
          <a:bodyPr wrap="none" rtlCol="0">
            <a:spAutoFit/>
          </a:bodyPr>
          <a:lstStyle/>
          <a:p>
            <a:r>
              <a:rPr lang="en-US" sz="1400">
                <a:effectLst/>
                <a:latin typeface="Franklin Gothic Medium" panose="020B0603020102020204" pitchFamily="34" charset="0"/>
                <a:ea typeface="Book Antiqua" panose="02040602050305030304" pitchFamily="18" charset="0"/>
                <a:cs typeface="Times New Roman" panose="02020603050405020304" pitchFamily="18" charset="0"/>
              </a:rPr>
              <a:t>Image: https://www.supremecourt.gov/images/11199-009.jpg</a:t>
            </a:r>
          </a:p>
          <a:p>
            <a:endParaRPr lang="en-US" sz="1400"/>
          </a:p>
        </p:txBody>
      </p:sp>
      <p:pic>
        <p:nvPicPr>
          <p:cNvPr id="6" name="Picture 5" descr="Logo, company name&#10;&#10;Description automatically generated">
            <a:extLst>
              <a:ext uri="{FF2B5EF4-FFF2-40B4-BE49-F238E27FC236}">
                <a16:creationId xmlns:a16="http://schemas.microsoft.com/office/drawing/2014/main" id="{F8E1A419-A76E-5A59-35D2-7239BD77A354}"/>
              </a:ext>
            </a:extLst>
          </p:cNvPr>
          <p:cNvPicPr>
            <a:picLocks noChangeAspect="1"/>
          </p:cNvPicPr>
          <p:nvPr/>
        </p:nvPicPr>
        <p:blipFill>
          <a:blip r:embed="rId4"/>
          <a:stretch>
            <a:fillRect/>
          </a:stretch>
        </p:blipFill>
        <p:spPr>
          <a:xfrm>
            <a:off x="11148060" y="5806449"/>
            <a:ext cx="891540" cy="891540"/>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8" name="Group 2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1" name="Freeform: Shape 3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9" name="Rectangle 3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37">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2186731" y="4593518"/>
            <a:ext cx="7818539" cy="1842517"/>
          </a:xfrm>
        </p:spPr>
        <p:txBody>
          <a:bodyPr vert="horz" wrap="square" lIns="0" tIns="0" rIns="0" bIns="0" rtlCol="0" anchor="t" anchorCtr="0">
            <a:normAutofit/>
          </a:bodyPr>
          <a:lstStyle/>
          <a:p>
            <a:pPr algn="ctr">
              <a:lnSpc>
                <a:spcPct val="100000"/>
              </a:lnSpc>
            </a:pPr>
            <a:r>
              <a:rPr lang="en-US" sz="5400"/>
              <a:t>Nohemi Gonzalez</a:t>
            </a:r>
            <a:br>
              <a:rPr lang="en-US" sz="4000"/>
            </a:br>
            <a:r>
              <a:rPr lang="en-US" sz="2200"/>
              <a:t>October 19, 1992 – November 13, 2015</a:t>
            </a:r>
            <a:br>
              <a:rPr lang="en-US" sz="4000"/>
            </a:br>
            <a:r>
              <a:rPr lang="en-US" sz="2700"/>
              <a:t>—  GUNNED DOWN, PARIS —</a:t>
            </a:r>
            <a:endParaRPr lang="en-US" sz="2700" kern="1200">
              <a:solidFill>
                <a:schemeClr val="tx1"/>
              </a:solidFill>
              <a:latin typeface="+mj-lt"/>
              <a:ea typeface="+mj-ea"/>
              <a:cs typeface="+mj-cs"/>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grpSp>
        <p:nvGrpSpPr>
          <p:cNvPr id="69" name="Group 68">
            <a:extLst>
              <a:ext uri="{FF2B5EF4-FFF2-40B4-BE49-F238E27FC236}">
                <a16:creationId xmlns:a16="http://schemas.microsoft.com/office/drawing/2014/main" id="{0B413C2D-47A8-0282-1777-1EB0E601402B}"/>
              </a:ext>
            </a:extLst>
          </p:cNvPr>
          <p:cNvGrpSpPr/>
          <p:nvPr/>
        </p:nvGrpSpPr>
        <p:grpSpPr>
          <a:xfrm>
            <a:off x="-1" y="-485"/>
            <a:ext cx="2746449" cy="2232783"/>
            <a:chOff x="-1" y="-485"/>
            <a:chExt cx="2746449" cy="2232783"/>
          </a:xfrm>
        </p:grpSpPr>
        <p:pic>
          <p:nvPicPr>
            <p:cNvPr id="68" name="Picture 67" descr="Graphical user interface, text, application&#10;&#10;Description automatically generated">
              <a:extLst>
                <a:ext uri="{FF2B5EF4-FFF2-40B4-BE49-F238E27FC236}">
                  <a16:creationId xmlns:a16="http://schemas.microsoft.com/office/drawing/2014/main" id="{093D7D91-33D4-6702-1AB3-8293E94F2527}"/>
                </a:ext>
              </a:extLst>
            </p:cNvPr>
            <p:cNvPicPr>
              <a:picLocks noChangeAspect="1"/>
            </p:cNvPicPr>
            <p:nvPr/>
          </p:nvPicPr>
          <p:blipFill>
            <a:blip r:embed="rId3"/>
            <a:stretch>
              <a:fillRect/>
            </a:stretch>
          </p:blipFill>
          <p:spPr>
            <a:xfrm>
              <a:off x="-1" y="-485"/>
              <a:ext cx="2736345" cy="1860714"/>
            </a:xfrm>
            <a:prstGeom prst="rect">
              <a:avLst/>
            </a:prstGeom>
          </p:spPr>
        </p:pic>
        <p:sp>
          <p:nvSpPr>
            <p:cNvPr id="15" name="TextBox 14">
              <a:extLst>
                <a:ext uri="{FF2B5EF4-FFF2-40B4-BE49-F238E27FC236}">
                  <a16:creationId xmlns:a16="http://schemas.microsoft.com/office/drawing/2014/main" id="{F8C375AC-543A-792C-1EC1-DC8B57522544}"/>
                </a:ext>
              </a:extLst>
            </p:cNvPr>
            <p:cNvSpPr txBox="1"/>
            <p:nvPr/>
          </p:nvSpPr>
          <p:spPr>
            <a:xfrm>
              <a:off x="15146" y="1709078"/>
              <a:ext cx="2703256" cy="523220"/>
            </a:xfrm>
            <a:prstGeom prst="rect">
              <a:avLst/>
            </a:prstGeom>
            <a:solidFill>
              <a:schemeClr val="bg1"/>
            </a:solidFill>
          </p:spPr>
          <p:txBody>
            <a:bodyPr wrap="square" rtlCol="0">
              <a:spAutoFit/>
            </a:bodyPr>
            <a:lstStyle/>
            <a:p>
              <a:r>
                <a:rPr lang="en-US" sz="2800"/>
                <a:t>ISIS</a:t>
              </a:r>
            </a:p>
          </p:txBody>
        </p:sp>
        <p:sp>
          <p:nvSpPr>
            <p:cNvPr id="26" name="TextBox 25">
              <a:extLst>
                <a:ext uri="{FF2B5EF4-FFF2-40B4-BE49-F238E27FC236}">
                  <a16:creationId xmlns:a16="http://schemas.microsoft.com/office/drawing/2014/main" id="{72CBA954-A063-D7CD-C930-6E9DC5DC7147}"/>
                </a:ext>
              </a:extLst>
            </p:cNvPr>
            <p:cNvSpPr txBox="1"/>
            <p:nvPr/>
          </p:nvSpPr>
          <p:spPr>
            <a:xfrm>
              <a:off x="1138315" y="1954615"/>
              <a:ext cx="1608133" cy="215444"/>
            </a:xfrm>
            <a:prstGeom prst="rect">
              <a:avLst/>
            </a:prstGeom>
            <a:noFill/>
          </p:spPr>
          <p:txBody>
            <a:bodyPr wrap="none" rtlCol="0">
              <a:spAutoFit/>
            </a:bodyPr>
            <a:lstStyle/>
            <a:p>
              <a:r>
                <a:rPr lang="en-US" sz="800"/>
                <a:t>https://www.dni.gov/nctc/ftos.html</a:t>
              </a:r>
              <a:endParaRPr lang="en-US"/>
            </a:p>
          </p:txBody>
        </p:sp>
      </p:grpSp>
      <p:grpSp>
        <p:nvGrpSpPr>
          <p:cNvPr id="74" name="Group 73">
            <a:extLst>
              <a:ext uri="{FF2B5EF4-FFF2-40B4-BE49-F238E27FC236}">
                <a16:creationId xmlns:a16="http://schemas.microsoft.com/office/drawing/2014/main" id="{796E5CB4-CC9F-D901-7140-0B45590A6F27}"/>
              </a:ext>
            </a:extLst>
          </p:cNvPr>
          <p:cNvGrpSpPr/>
          <p:nvPr/>
        </p:nvGrpSpPr>
        <p:grpSpPr>
          <a:xfrm>
            <a:off x="1926368" y="890410"/>
            <a:ext cx="4213509" cy="2770966"/>
            <a:chOff x="1926368" y="767645"/>
            <a:chExt cx="4213509" cy="2770966"/>
          </a:xfrm>
        </p:grpSpPr>
        <p:pic>
          <p:nvPicPr>
            <p:cNvPr id="73" name="Picture 72" descr="A picture containing person, people, crowd&#10;&#10;Description automatically generated">
              <a:extLst>
                <a:ext uri="{FF2B5EF4-FFF2-40B4-BE49-F238E27FC236}">
                  <a16:creationId xmlns:a16="http://schemas.microsoft.com/office/drawing/2014/main" id="{1120D410-F3B8-4EAD-114A-F8F05908BF02}"/>
                </a:ext>
              </a:extLst>
            </p:cNvPr>
            <p:cNvPicPr>
              <a:picLocks noChangeAspect="1"/>
            </p:cNvPicPr>
            <p:nvPr/>
          </p:nvPicPr>
          <p:blipFill>
            <a:blip r:embed="rId4"/>
            <a:stretch>
              <a:fillRect/>
            </a:stretch>
          </p:blipFill>
          <p:spPr>
            <a:xfrm>
              <a:off x="1926368" y="767645"/>
              <a:ext cx="4147336" cy="2747224"/>
            </a:xfrm>
            <a:prstGeom prst="rect">
              <a:avLst/>
            </a:prstGeom>
          </p:spPr>
        </p:pic>
        <p:sp>
          <p:nvSpPr>
            <p:cNvPr id="14" name="TextBox 13">
              <a:extLst>
                <a:ext uri="{FF2B5EF4-FFF2-40B4-BE49-F238E27FC236}">
                  <a16:creationId xmlns:a16="http://schemas.microsoft.com/office/drawing/2014/main" id="{F2472388-8AD3-E159-621B-479CC3452C65}"/>
                </a:ext>
              </a:extLst>
            </p:cNvPr>
            <p:cNvSpPr txBox="1"/>
            <p:nvPr/>
          </p:nvSpPr>
          <p:spPr>
            <a:xfrm>
              <a:off x="2680276" y="3353945"/>
              <a:ext cx="3459601" cy="184666"/>
            </a:xfrm>
            <a:prstGeom prst="rect">
              <a:avLst/>
            </a:prstGeom>
            <a:noFill/>
          </p:spPr>
          <p:txBody>
            <a:bodyPr wrap="none" rtlCol="0">
              <a:spAutoFit/>
            </a:bodyPr>
            <a:lstStyle/>
            <a:p>
              <a:r>
                <a:rPr lang="en-US" sz="600"/>
                <a:t>https://www.theguardian.com/world/ng-interactive/2015/nov/17/la-belle-equipe-paris-attacks-photographs</a:t>
              </a:r>
            </a:p>
          </p:txBody>
        </p:sp>
      </p:grpSp>
      <p:grpSp>
        <p:nvGrpSpPr>
          <p:cNvPr id="87" name="Group 86">
            <a:extLst>
              <a:ext uri="{FF2B5EF4-FFF2-40B4-BE49-F238E27FC236}">
                <a16:creationId xmlns:a16="http://schemas.microsoft.com/office/drawing/2014/main" id="{F0796E75-3FB4-A10C-53C6-8F77EC9385A5}"/>
              </a:ext>
            </a:extLst>
          </p:cNvPr>
          <p:cNvGrpSpPr/>
          <p:nvPr/>
        </p:nvGrpSpPr>
        <p:grpSpPr>
          <a:xfrm>
            <a:off x="6060076" y="0"/>
            <a:ext cx="3152029" cy="4027505"/>
            <a:chOff x="6060076" y="0"/>
            <a:chExt cx="3152029" cy="4027505"/>
          </a:xfrm>
        </p:grpSpPr>
        <p:pic>
          <p:nvPicPr>
            <p:cNvPr id="83" name="Picture 82" descr="A picture frame next to a bouquet of flowers&#10;&#10;Description automatically generated with low confidence">
              <a:extLst>
                <a:ext uri="{FF2B5EF4-FFF2-40B4-BE49-F238E27FC236}">
                  <a16:creationId xmlns:a16="http://schemas.microsoft.com/office/drawing/2014/main" id="{4EC2EB3C-27DB-49A2-1F7F-47FCFB0F6160}"/>
                </a:ext>
              </a:extLst>
            </p:cNvPr>
            <p:cNvPicPr>
              <a:picLocks noChangeAspect="1"/>
            </p:cNvPicPr>
            <p:nvPr/>
          </p:nvPicPr>
          <p:blipFill rotWithShape="1">
            <a:blip r:embed="rId5"/>
            <a:srcRect l="14412" t="25677" r="60340" b="23248"/>
            <a:stretch/>
          </p:blipFill>
          <p:spPr>
            <a:xfrm>
              <a:off x="6060076" y="0"/>
              <a:ext cx="3097724" cy="4026786"/>
            </a:xfrm>
            <a:prstGeom prst="rect">
              <a:avLst/>
            </a:prstGeom>
          </p:spPr>
        </p:pic>
        <p:sp>
          <p:nvSpPr>
            <p:cNvPr id="13" name="TextBox 12">
              <a:extLst>
                <a:ext uri="{FF2B5EF4-FFF2-40B4-BE49-F238E27FC236}">
                  <a16:creationId xmlns:a16="http://schemas.microsoft.com/office/drawing/2014/main" id="{A026BCE1-6201-1D40-B12A-C19B8BD69DB6}"/>
                </a:ext>
              </a:extLst>
            </p:cNvPr>
            <p:cNvSpPr txBox="1"/>
            <p:nvPr/>
          </p:nvSpPr>
          <p:spPr>
            <a:xfrm>
              <a:off x="7714579" y="3812061"/>
              <a:ext cx="1497526" cy="215444"/>
            </a:xfrm>
            <a:prstGeom prst="rect">
              <a:avLst/>
            </a:prstGeom>
            <a:noFill/>
          </p:spPr>
          <p:txBody>
            <a:bodyPr wrap="none" rtlCol="0">
              <a:spAutoFit/>
            </a:bodyPr>
            <a:lstStyle/>
            <a:p>
              <a:r>
                <a:rPr lang="en-US" sz="800"/>
                <a:t>Chris Carlson/Associated Press</a:t>
              </a:r>
            </a:p>
          </p:txBody>
        </p:sp>
      </p:grpSp>
      <p:grpSp>
        <p:nvGrpSpPr>
          <p:cNvPr id="96" name="Group 95">
            <a:extLst>
              <a:ext uri="{FF2B5EF4-FFF2-40B4-BE49-F238E27FC236}">
                <a16:creationId xmlns:a16="http://schemas.microsoft.com/office/drawing/2014/main" id="{1220E629-1C09-9F87-78BC-69746B6E4003}"/>
              </a:ext>
            </a:extLst>
          </p:cNvPr>
          <p:cNvGrpSpPr/>
          <p:nvPr/>
        </p:nvGrpSpPr>
        <p:grpSpPr>
          <a:xfrm>
            <a:off x="9147696" y="146930"/>
            <a:ext cx="3049200" cy="2920037"/>
            <a:chOff x="9147696" y="146930"/>
            <a:chExt cx="3049200" cy="2920037"/>
          </a:xfrm>
        </p:grpSpPr>
        <p:pic>
          <p:nvPicPr>
            <p:cNvPr id="92" name="Picture Placeholder 19" descr="Data Points Digital background">
              <a:extLst>
                <a:ext uri="{FF2B5EF4-FFF2-40B4-BE49-F238E27FC236}">
                  <a16:creationId xmlns:a16="http://schemas.microsoft.com/office/drawing/2014/main" id="{FCB4C8A8-6149-E234-DA43-2226498E533E}"/>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r="29" b="1"/>
            <a:stretch/>
          </p:blipFill>
          <p:spPr>
            <a:xfrm>
              <a:off x="9147696" y="146930"/>
              <a:ext cx="3049200" cy="2920037"/>
            </a:xfrm>
            <a:custGeom>
              <a:avLst/>
              <a:gdLst/>
              <a:ahLst/>
              <a:cxnLst/>
              <a:rect l="l" t="t" r="r" b="b"/>
              <a:pathLst>
                <a:path w="3049200" h="3777175">
                  <a:moveTo>
                    <a:pt x="0" y="0"/>
                  </a:moveTo>
                  <a:lnTo>
                    <a:pt x="3049200" y="0"/>
                  </a:lnTo>
                  <a:lnTo>
                    <a:pt x="3049200" y="3777175"/>
                  </a:lnTo>
                  <a:lnTo>
                    <a:pt x="0" y="3777175"/>
                  </a:lnTo>
                  <a:close/>
                </a:path>
              </a:pathLst>
            </a:custGeom>
            <a:solidFill>
              <a:schemeClr val="accent5"/>
            </a:solidFill>
          </p:spPr>
        </p:pic>
        <p:grpSp>
          <p:nvGrpSpPr>
            <p:cNvPr id="95" name="Group 94">
              <a:extLst>
                <a:ext uri="{FF2B5EF4-FFF2-40B4-BE49-F238E27FC236}">
                  <a16:creationId xmlns:a16="http://schemas.microsoft.com/office/drawing/2014/main" id="{CBE0E7D7-9854-5314-EA97-F7BA8ECE43F3}"/>
                </a:ext>
              </a:extLst>
            </p:cNvPr>
            <p:cNvGrpSpPr/>
            <p:nvPr/>
          </p:nvGrpSpPr>
          <p:grpSpPr>
            <a:xfrm>
              <a:off x="9404064" y="234419"/>
              <a:ext cx="2627672" cy="2661572"/>
              <a:chOff x="9404064" y="234419"/>
              <a:chExt cx="2627672" cy="2661572"/>
            </a:xfrm>
          </p:grpSpPr>
          <p:pic>
            <p:nvPicPr>
              <p:cNvPr id="43" name="Picture 42" descr="A red and white sign&#10;&#10;Description automatically generated with low confidence">
                <a:extLst>
                  <a:ext uri="{FF2B5EF4-FFF2-40B4-BE49-F238E27FC236}">
                    <a16:creationId xmlns:a16="http://schemas.microsoft.com/office/drawing/2014/main" id="{1D73251A-1BE1-E524-34AF-772F430B9090}"/>
                  </a:ext>
                </a:extLst>
              </p:cNvPr>
              <p:cNvPicPr>
                <a:picLocks noChangeAspect="1"/>
              </p:cNvPicPr>
              <p:nvPr/>
            </p:nvPicPr>
            <p:blipFill>
              <a:blip r:embed="rId7"/>
              <a:stretch>
                <a:fillRect/>
              </a:stretch>
            </p:blipFill>
            <p:spPr>
              <a:xfrm>
                <a:off x="9404064" y="2325035"/>
                <a:ext cx="2554787" cy="570956"/>
              </a:xfrm>
              <a:prstGeom prst="rect">
                <a:avLst/>
              </a:prstGeom>
              <a:solidFill>
                <a:schemeClr val="tx1"/>
              </a:solidFill>
            </p:spPr>
          </p:pic>
          <p:grpSp>
            <p:nvGrpSpPr>
              <p:cNvPr id="94" name="Group 93">
                <a:extLst>
                  <a:ext uri="{FF2B5EF4-FFF2-40B4-BE49-F238E27FC236}">
                    <a16:creationId xmlns:a16="http://schemas.microsoft.com/office/drawing/2014/main" id="{60262B35-1AF7-E78C-AB6D-CD8228A1B226}"/>
                  </a:ext>
                </a:extLst>
              </p:cNvPr>
              <p:cNvGrpSpPr/>
              <p:nvPr/>
            </p:nvGrpSpPr>
            <p:grpSpPr>
              <a:xfrm>
                <a:off x="9435333" y="234419"/>
                <a:ext cx="2596403" cy="1836880"/>
                <a:chOff x="9435333" y="234419"/>
                <a:chExt cx="2596403" cy="1836880"/>
              </a:xfrm>
            </p:grpSpPr>
            <p:pic>
              <p:nvPicPr>
                <p:cNvPr id="57" name="Picture 56" descr="Logo, icon&#10;&#10;Description automatically generated">
                  <a:extLst>
                    <a:ext uri="{FF2B5EF4-FFF2-40B4-BE49-F238E27FC236}">
                      <a16:creationId xmlns:a16="http://schemas.microsoft.com/office/drawing/2014/main" id="{4CB92C62-CB65-10F9-21BF-53EC531C0C3D}"/>
                    </a:ext>
                  </a:extLst>
                </p:cNvPr>
                <p:cNvPicPr>
                  <a:picLocks noChangeAspect="1"/>
                </p:cNvPicPr>
                <p:nvPr/>
              </p:nvPicPr>
              <p:blipFill>
                <a:blip r:embed="rId8"/>
                <a:stretch>
                  <a:fillRect/>
                </a:stretch>
              </p:blipFill>
              <p:spPr>
                <a:xfrm>
                  <a:off x="11333088" y="234419"/>
                  <a:ext cx="698648" cy="698648"/>
                </a:xfrm>
                <a:prstGeom prst="rect">
                  <a:avLst/>
                </a:prstGeom>
              </p:spPr>
            </p:pic>
            <p:pic>
              <p:nvPicPr>
                <p:cNvPr id="62" name="Picture 61" descr="A picture containing text, clipart&#10;&#10;Description automatically generated">
                  <a:extLst>
                    <a:ext uri="{FF2B5EF4-FFF2-40B4-BE49-F238E27FC236}">
                      <a16:creationId xmlns:a16="http://schemas.microsoft.com/office/drawing/2014/main" id="{73F6CDEE-28CE-D4D3-03C0-C19F5865F210}"/>
                    </a:ext>
                  </a:extLst>
                </p:cNvPr>
                <p:cNvPicPr>
                  <a:picLocks noChangeAspect="1"/>
                </p:cNvPicPr>
                <p:nvPr/>
              </p:nvPicPr>
              <p:blipFill>
                <a:blip r:embed="rId9"/>
                <a:stretch>
                  <a:fillRect/>
                </a:stretch>
              </p:blipFill>
              <p:spPr>
                <a:xfrm>
                  <a:off x="9435333" y="1194999"/>
                  <a:ext cx="2590800" cy="876300"/>
                </a:xfrm>
                <a:prstGeom prst="rect">
                  <a:avLst/>
                </a:prstGeom>
              </p:spPr>
            </p:pic>
            <p:pic>
              <p:nvPicPr>
                <p:cNvPr id="64" name="Picture 63" descr="Logo, icon&#10;&#10;Description automatically generated">
                  <a:extLst>
                    <a:ext uri="{FF2B5EF4-FFF2-40B4-BE49-F238E27FC236}">
                      <a16:creationId xmlns:a16="http://schemas.microsoft.com/office/drawing/2014/main" id="{86A82CCB-6E83-FD12-6CEA-B077D7F1B1C5}"/>
                    </a:ext>
                  </a:extLst>
                </p:cNvPr>
                <p:cNvPicPr>
                  <a:picLocks noChangeAspect="1"/>
                </p:cNvPicPr>
                <p:nvPr/>
              </p:nvPicPr>
              <p:blipFill>
                <a:blip r:embed="rId10"/>
                <a:stretch>
                  <a:fillRect/>
                </a:stretch>
              </p:blipFill>
              <p:spPr>
                <a:xfrm>
                  <a:off x="10197473" y="393452"/>
                  <a:ext cx="376510" cy="376510"/>
                </a:xfrm>
                <a:prstGeom prst="rect">
                  <a:avLst/>
                </a:prstGeom>
              </p:spPr>
            </p:pic>
          </p:grpSp>
        </p:grpSp>
      </p:grpSp>
    </p:spTree>
    <p:extLst>
      <p:ext uri="{BB962C8B-B14F-4D97-AF65-F5344CB8AC3E}">
        <p14:creationId xmlns:p14="http://schemas.microsoft.com/office/powerpoint/2010/main" val="21588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a:t>Gonzalez v. Google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954763112"/>
              </p:ext>
            </p:extLst>
          </p:nvPr>
        </p:nvGraphicFramePr>
        <p:xfrm>
          <a:off x="549538" y="1706034"/>
          <a:ext cx="11090275" cy="4090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262463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Rot="1" noChangeAspect="1" noMove="1" noResize="1" noEditPoints="1" noAdjustHandles="1" noChangeArrowheads="1" noChangeShapeType="1" noCrop="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24088" y="1239856"/>
            <a:ext cx="4457170" cy="632437"/>
          </a:xfrm>
        </p:spPr>
        <p:txBody>
          <a:bodyPr vert="horz" wrap="square" lIns="0" tIns="0" rIns="0" bIns="0" rtlCol="0" anchor="b" anchorCtr="0">
            <a:normAutofit/>
          </a:bodyPr>
          <a:lstStyle/>
          <a:p>
            <a:pPr>
              <a:lnSpc>
                <a:spcPct val="100000"/>
              </a:lnSpc>
            </a:pPr>
            <a:r>
              <a:rPr lang="en-US" sz="3200" kern="1200">
                <a:solidFill>
                  <a:schemeClr val="tx1"/>
                </a:solidFill>
                <a:latin typeface="+mj-lt"/>
                <a:ea typeface="+mj-ea"/>
                <a:cs typeface="+mj-cs"/>
              </a:rPr>
              <a:t>GONZALEZ v. GOOGLE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342860" y="1867246"/>
            <a:ext cx="1917170" cy="463303"/>
          </a:xfrm>
        </p:spPr>
        <p:txBody>
          <a:bodyPr vert="horz" wrap="square" lIns="0" tIns="0" rIns="0" bIns="0" rtlCol="0">
            <a:normAutofit/>
          </a:bodyPr>
          <a:lstStyle/>
          <a:p>
            <a:pPr marL="0" indent="0">
              <a:lnSpc>
                <a:spcPct val="100000"/>
              </a:lnSpc>
              <a:buNone/>
            </a:pPr>
            <a:r>
              <a:rPr lang="en-US" kern="1200">
                <a:latin typeface="+mn-lt"/>
                <a:ea typeface="+mn-ea"/>
                <a:cs typeface="+mn-cs"/>
              </a:rPr>
              <a:t>The Questions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5" name="TextBox 4">
            <a:extLst>
              <a:ext uri="{FF2B5EF4-FFF2-40B4-BE49-F238E27FC236}">
                <a16:creationId xmlns:a16="http://schemas.microsoft.com/office/drawing/2014/main" id="{38FAFF2E-1130-3AAD-C51A-1B0DF6F5DB28}"/>
              </a:ext>
            </a:extLst>
          </p:cNvPr>
          <p:cNvSpPr txBox="1"/>
          <p:nvPr/>
        </p:nvSpPr>
        <p:spPr>
          <a:xfrm>
            <a:off x="792656" y="258408"/>
            <a:ext cx="4953600" cy="1077218"/>
          </a:xfrm>
          <a:prstGeom prst="rect">
            <a:avLst/>
          </a:prstGeom>
          <a:noFill/>
        </p:spPr>
        <p:txBody>
          <a:bodyPr wrap="none" rtlCol="0">
            <a:spAutoFit/>
          </a:bodyPr>
          <a:lstStyle/>
          <a:p>
            <a:r>
              <a:rPr lang="en-US" sz="1600">
                <a:solidFill>
                  <a:srgbClr val="FFC000"/>
                </a:solidFill>
                <a:effectLst/>
                <a:latin typeface="Times New Roman" panose="02020603050405020304" pitchFamily="18" charset="0"/>
                <a:ea typeface="Book Antiqua" panose="02040602050305030304" pitchFamily="18" charset="0"/>
              </a:rPr>
              <a:t>Is Google liable regarding the death of Nohemi Gonzalez </a:t>
            </a:r>
            <a:br>
              <a:rPr lang="en-US" sz="1600">
                <a:solidFill>
                  <a:srgbClr val="FFC000"/>
                </a:solidFill>
                <a:effectLst/>
                <a:latin typeface="Times New Roman" panose="02020603050405020304" pitchFamily="18" charset="0"/>
                <a:ea typeface="Book Antiqua" panose="02040602050305030304" pitchFamily="18" charset="0"/>
              </a:rPr>
            </a:br>
            <a:r>
              <a:rPr lang="en-US" sz="1600">
                <a:solidFill>
                  <a:srgbClr val="FFC000"/>
                </a:solidFill>
                <a:effectLst/>
                <a:latin typeface="Times New Roman" panose="02020603050405020304" pitchFamily="18" charset="0"/>
                <a:ea typeface="Book Antiqua" panose="02040602050305030304" pitchFamily="18" charset="0"/>
              </a:rPr>
              <a:t>under the Anti-Terrorism Act [</a:t>
            </a:r>
            <a:r>
              <a:rPr lang="en-US" sz="1600">
                <a:solidFill>
                  <a:srgbClr val="FFC000"/>
                </a:solidFill>
                <a:effectLst/>
                <a:latin typeface="Times New Roman" panose="02020603050405020304" pitchFamily="18" charset="0"/>
                <a:ea typeface="Book Antiqua" panose="02040602050305030304" pitchFamily="18" charset="0"/>
                <a:cs typeface="Times New Roman" panose="02020603050405020304" pitchFamily="18" charset="0"/>
              </a:rPr>
              <a:t>18 U.S.C.A § 2333]</a:t>
            </a:r>
            <a:br>
              <a:rPr lang="en-US" sz="1600">
                <a:solidFill>
                  <a:srgbClr val="FFC000"/>
                </a:solidFill>
                <a:effectLst/>
                <a:latin typeface="Times New Roman" panose="02020603050405020304" pitchFamily="18" charset="0"/>
                <a:ea typeface="Book Antiqua" panose="02040602050305030304" pitchFamily="18" charset="0"/>
              </a:rPr>
            </a:br>
            <a:r>
              <a:rPr lang="en-US" sz="1600">
                <a:solidFill>
                  <a:srgbClr val="FFC000"/>
                </a:solidFill>
                <a:effectLst/>
                <a:latin typeface="Times New Roman" panose="02020603050405020304" pitchFamily="18" charset="0"/>
                <a:ea typeface="Book Antiqua" panose="02040602050305030304" pitchFamily="18" charset="0"/>
              </a:rPr>
              <a:t>based on Google’s ownership and operation of YouTube?</a:t>
            </a:r>
            <a:endParaRPr lang="en-US" sz="1600">
              <a:solidFill>
                <a:srgbClr val="FFC000"/>
              </a:solidFill>
              <a:effectLst/>
              <a:latin typeface="Times New Roman" panose="02020603050405020304" pitchFamily="18" charset="0"/>
              <a:ea typeface="Book Antiqua" panose="02040602050305030304" pitchFamily="18" charset="0"/>
              <a:cs typeface="Times New Roman" panose="02020603050405020304" pitchFamily="18" charset="0"/>
            </a:endParaRPr>
          </a:p>
          <a:p>
            <a:endParaRPr lang="en-US" sz="1600"/>
          </a:p>
        </p:txBody>
      </p:sp>
      <p:sp>
        <p:nvSpPr>
          <p:cNvPr id="6" name="TextBox 5">
            <a:extLst>
              <a:ext uri="{FF2B5EF4-FFF2-40B4-BE49-F238E27FC236}">
                <a16:creationId xmlns:a16="http://schemas.microsoft.com/office/drawing/2014/main" id="{DE1EF678-DF44-6F74-A5D4-CC5155DCA6F9}"/>
              </a:ext>
            </a:extLst>
          </p:cNvPr>
          <p:cNvSpPr txBox="1"/>
          <p:nvPr/>
        </p:nvSpPr>
        <p:spPr>
          <a:xfrm>
            <a:off x="5997101" y="604337"/>
            <a:ext cx="5564087" cy="1077218"/>
          </a:xfrm>
          <a:prstGeom prst="rect">
            <a:avLst/>
          </a:prstGeom>
          <a:noFill/>
        </p:spPr>
        <p:txBody>
          <a:bodyPr wrap="none" rtlCol="0">
            <a:spAutoFit/>
          </a:bodyPr>
          <a:lstStyle/>
          <a:p>
            <a:r>
              <a:rPr lang="en-US" sz="1600">
                <a:solidFill>
                  <a:srgbClr val="FFC000"/>
                </a:solidFill>
                <a:effectLst/>
                <a:latin typeface="Times New Roman" panose="02020603050405020304" pitchFamily="18" charset="0"/>
                <a:ea typeface="Book Antiqua" panose="02040602050305030304" pitchFamily="18" charset="0"/>
              </a:rPr>
              <a:t>Does the YouTube Platform qualify as </a:t>
            </a:r>
            <a:r>
              <a:rPr lang="en-US" sz="1600" u="none" strike="noStrike">
                <a:solidFill>
                  <a:srgbClr val="FFC000"/>
                </a:solidFill>
                <a:effectLst/>
                <a:latin typeface="Times New Roman" panose="02020603050405020304" pitchFamily="18" charset="0"/>
                <a:ea typeface="Book Antiqua" panose="02040602050305030304" pitchFamily="18" charset="0"/>
                <a:hlinkClick r:id="rId4">
                  <a:extLst>
                    <a:ext uri="{A12FA001-AC4F-418D-AE19-62706E023703}">
                      <ahyp:hlinkClr xmlns:ahyp="http://schemas.microsoft.com/office/drawing/2018/hyperlinkcolor" val="tx"/>
                    </a:ext>
                  </a:extLst>
                </a:hlinkClick>
              </a:rPr>
              <a:t>material support </a:t>
            </a:r>
            <a:br>
              <a:rPr lang="en-US" sz="1600" u="none" strike="noStrike">
                <a:solidFill>
                  <a:srgbClr val="FFC000"/>
                </a:solidFill>
                <a:effectLst/>
                <a:latin typeface="Times New Roman" panose="02020603050405020304" pitchFamily="18" charset="0"/>
                <a:ea typeface="Book Antiqua" panose="02040602050305030304" pitchFamily="18" charset="0"/>
                <a:hlinkClick r:id="rId4">
                  <a:extLst>
                    <a:ext uri="{A12FA001-AC4F-418D-AE19-62706E023703}">
                      <ahyp:hlinkClr xmlns:ahyp="http://schemas.microsoft.com/office/drawing/2018/hyperlinkcolor" val="tx"/>
                    </a:ext>
                  </a:extLst>
                </a:hlinkClick>
              </a:rPr>
            </a:br>
            <a:r>
              <a:rPr lang="en-US" sz="1600" u="none" strike="noStrike">
                <a:solidFill>
                  <a:srgbClr val="FFC000"/>
                </a:solidFill>
                <a:effectLst/>
                <a:latin typeface="Times New Roman" panose="02020603050405020304" pitchFamily="18" charset="0"/>
                <a:ea typeface="Book Antiqua" panose="02040602050305030304" pitchFamily="18" charset="0"/>
                <a:hlinkClick r:id="rId4">
                  <a:extLst>
                    <a:ext uri="{A12FA001-AC4F-418D-AE19-62706E023703}">
                      <ahyp:hlinkClr xmlns:ahyp="http://schemas.microsoft.com/office/drawing/2018/hyperlinkcolor" val="tx"/>
                    </a:ext>
                  </a:extLst>
                </a:hlinkClick>
              </a:rPr>
              <a:t>or resources</a:t>
            </a:r>
            <a:r>
              <a:rPr lang="en-US" sz="1600" u="none" strike="noStrike">
                <a:solidFill>
                  <a:srgbClr val="FFC000"/>
                </a:solidFill>
                <a:effectLst/>
                <a:latin typeface="Times New Roman" panose="02020603050405020304" pitchFamily="18" charset="0"/>
                <a:ea typeface="Book Antiqua" panose="02040602050305030304" pitchFamily="18" charset="0"/>
              </a:rPr>
              <a:t> </a:t>
            </a:r>
            <a:r>
              <a:rPr lang="en-US" sz="1600">
                <a:solidFill>
                  <a:srgbClr val="FFC000"/>
                </a:solidFill>
                <a:effectLst/>
                <a:latin typeface="Times New Roman" panose="02020603050405020304" pitchFamily="18" charset="0"/>
                <a:ea typeface="Book Antiqua" panose="02040602050305030304" pitchFamily="18" charset="0"/>
              </a:rPr>
              <a:t>for acts of terrorism for the purposes of </a:t>
            </a:r>
            <a:br>
              <a:rPr lang="en-US" sz="1600">
                <a:solidFill>
                  <a:srgbClr val="FFC000"/>
                </a:solidFill>
                <a:effectLst/>
                <a:latin typeface="Times New Roman" panose="02020603050405020304" pitchFamily="18" charset="0"/>
                <a:ea typeface="Book Antiqua" panose="02040602050305030304" pitchFamily="18" charset="0"/>
              </a:rPr>
            </a:br>
            <a:r>
              <a:rPr lang="en-US" sz="1600">
                <a:solidFill>
                  <a:srgbClr val="FFC000"/>
                </a:solidFill>
                <a:effectLst/>
                <a:latin typeface="Times New Roman" panose="02020603050405020304" pitchFamily="18" charset="0"/>
                <a:ea typeface="Book Antiqua" panose="02040602050305030304" pitchFamily="18" charset="0"/>
              </a:rPr>
              <a:t>determining Google’s liability under</a:t>
            </a:r>
            <a:r>
              <a:rPr lang="en-US" sz="1600">
                <a:solidFill>
                  <a:srgbClr val="FFC000"/>
                </a:solidFill>
                <a:effectLst/>
              </a:rPr>
              <a:t> </a:t>
            </a:r>
            <a:br>
              <a:rPr lang="en-US" sz="1600">
                <a:solidFill>
                  <a:srgbClr val="FFC000"/>
                </a:solidFill>
                <a:latin typeface="Times New Roman" panose="02020603050405020304" pitchFamily="18" charset="0"/>
                <a:cs typeface="Times New Roman" panose="02020603050405020304" pitchFamily="18" charset="0"/>
              </a:rPr>
            </a:br>
            <a:r>
              <a:rPr lang="en-US" sz="1600">
                <a:solidFill>
                  <a:srgbClr val="FFC000"/>
                </a:solidFill>
                <a:latin typeface="Times New Roman" panose="02020603050405020304" pitchFamily="18" charset="0"/>
                <a:cs typeface="Times New Roman" panose="02020603050405020304" pitchFamily="18" charset="0"/>
              </a:rPr>
              <a:t>“</a:t>
            </a:r>
            <a:r>
              <a:rPr lang="en-US" sz="1600">
                <a:solidFill>
                  <a:srgbClr val="FFC000"/>
                </a:solidFill>
                <a:effectLst/>
                <a:latin typeface="Times New Roman" panose="02020603050405020304" pitchFamily="18" charset="0"/>
                <a:ea typeface="Book Antiqua" panose="02040602050305030304" pitchFamily="18" charset="0"/>
                <a:cs typeface="Times New Roman" panose="02020603050405020304" pitchFamily="18" charset="0"/>
              </a:rPr>
              <a:t>18 U.S.C.A § 2339A – Providing material support to terrorists”?</a:t>
            </a:r>
            <a:endParaRPr lang="en-US" sz="1600">
              <a:solidFill>
                <a:srgbClr val="FFC000"/>
              </a:solidFill>
            </a:endParaRPr>
          </a:p>
        </p:txBody>
      </p:sp>
      <p:sp>
        <p:nvSpPr>
          <p:cNvPr id="7" name="TextBox 6">
            <a:extLst>
              <a:ext uri="{FF2B5EF4-FFF2-40B4-BE49-F238E27FC236}">
                <a16:creationId xmlns:a16="http://schemas.microsoft.com/office/drawing/2014/main" id="{8777A834-ACB8-CA26-6A8C-7585B60510C9}"/>
              </a:ext>
            </a:extLst>
          </p:cNvPr>
          <p:cNvSpPr txBox="1"/>
          <p:nvPr/>
        </p:nvSpPr>
        <p:spPr>
          <a:xfrm>
            <a:off x="4230167" y="2094863"/>
            <a:ext cx="7030500" cy="1323439"/>
          </a:xfrm>
          <a:prstGeom prst="rect">
            <a:avLst/>
          </a:prstGeom>
          <a:noFill/>
        </p:spPr>
        <p:txBody>
          <a:bodyPr wrap="square" rtlCol="0">
            <a:spAutoFit/>
          </a:bodyPr>
          <a:lstStyle/>
          <a:p>
            <a:r>
              <a:rPr lang="en-US" sz="1600">
                <a:solidFill>
                  <a:srgbClr val="FFC000"/>
                </a:solidFill>
                <a:effectLst/>
                <a:latin typeface="Times New Roman" panose="02020603050405020304" pitchFamily="18" charset="0"/>
                <a:ea typeface="Book Antiqua" panose="02040602050305030304" pitchFamily="18" charset="0"/>
              </a:rPr>
              <a:t>Is Google liable under 18 U.S.C. §2333(a) for knowingly providing </a:t>
            </a:r>
            <a:br>
              <a:rPr lang="en-US" sz="1600">
                <a:solidFill>
                  <a:srgbClr val="FFC000"/>
                </a:solidFill>
                <a:effectLst/>
                <a:latin typeface="Times New Roman" panose="02020603050405020304" pitchFamily="18" charset="0"/>
                <a:ea typeface="Book Antiqua" panose="02040602050305030304" pitchFamily="18" charset="0"/>
              </a:rPr>
            </a:br>
            <a:r>
              <a:rPr lang="en-US" sz="1600">
                <a:solidFill>
                  <a:srgbClr val="FFC000"/>
                </a:solidFill>
                <a:effectLst/>
                <a:latin typeface="Times New Roman" panose="02020603050405020304" pitchFamily="18" charset="0"/>
                <a:ea typeface="Book Antiqua" panose="02040602050305030304" pitchFamily="18" charset="0"/>
              </a:rPr>
              <a:t>“material support” to the content creator while knowing that the content </a:t>
            </a:r>
            <a:br>
              <a:rPr lang="en-US" sz="1600">
                <a:solidFill>
                  <a:srgbClr val="FFC000"/>
                </a:solidFill>
                <a:effectLst/>
                <a:latin typeface="Times New Roman" panose="02020603050405020304" pitchFamily="18" charset="0"/>
                <a:ea typeface="Book Antiqua" panose="02040602050305030304" pitchFamily="18" charset="0"/>
              </a:rPr>
            </a:br>
            <a:r>
              <a:rPr lang="en-US" sz="1600">
                <a:solidFill>
                  <a:srgbClr val="FFC000"/>
                </a:solidFill>
                <a:effectLst/>
                <a:latin typeface="Times New Roman" panose="02020603050405020304" pitchFamily="18" charset="0"/>
                <a:ea typeface="Book Antiqua" panose="02040602050305030304" pitchFamily="18" charset="0"/>
              </a:rPr>
              <a:t>creator “is a designated terrorist organization…, that the organization has </a:t>
            </a:r>
            <a:br>
              <a:rPr lang="en-US" sz="1600">
                <a:solidFill>
                  <a:srgbClr val="FFC000"/>
                </a:solidFill>
                <a:effectLst/>
                <a:latin typeface="Times New Roman" panose="02020603050405020304" pitchFamily="18" charset="0"/>
                <a:ea typeface="Book Antiqua" panose="02040602050305030304" pitchFamily="18" charset="0"/>
              </a:rPr>
            </a:br>
            <a:r>
              <a:rPr lang="en-US" sz="1600">
                <a:solidFill>
                  <a:srgbClr val="FFC000"/>
                </a:solidFill>
                <a:effectLst/>
                <a:latin typeface="Times New Roman" panose="02020603050405020304" pitchFamily="18" charset="0"/>
                <a:ea typeface="Book Antiqua" panose="02040602050305030304" pitchFamily="18" charset="0"/>
              </a:rPr>
              <a:t>engaged or engages in terrorist activity…, or that the organization has </a:t>
            </a:r>
            <a:br>
              <a:rPr lang="en-US" sz="1600">
                <a:solidFill>
                  <a:srgbClr val="FFC000"/>
                </a:solidFill>
                <a:effectLst/>
                <a:latin typeface="Times New Roman" panose="02020603050405020304" pitchFamily="18" charset="0"/>
                <a:ea typeface="Book Antiqua" panose="02040602050305030304" pitchFamily="18" charset="0"/>
              </a:rPr>
            </a:br>
            <a:r>
              <a:rPr lang="en-US" sz="1600">
                <a:solidFill>
                  <a:srgbClr val="FFC000"/>
                </a:solidFill>
                <a:effectLst/>
                <a:latin typeface="Times New Roman" panose="02020603050405020304" pitchFamily="18" charset="0"/>
                <a:ea typeface="Book Antiqua" panose="02040602050305030304" pitchFamily="18" charset="0"/>
              </a:rPr>
              <a:t>engaged or engages in terrorism”?</a:t>
            </a:r>
            <a:endParaRPr lang="en-US" sz="1600">
              <a:solidFill>
                <a:srgbClr val="FFC000"/>
              </a:solidFill>
            </a:endParaRPr>
          </a:p>
        </p:txBody>
      </p:sp>
      <p:sp>
        <p:nvSpPr>
          <p:cNvPr id="9" name="TextBox 8">
            <a:extLst>
              <a:ext uri="{FF2B5EF4-FFF2-40B4-BE49-F238E27FC236}">
                <a16:creationId xmlns:a16="http://schemas.microsoft.com/office/drawing/2014/main" id="{C81118EF-856A-FB9D-67E5-74463D8D6A83}"/>
              </a:ext>
            </a:extLst>
          </p:cNvPr>
          <p:cNvSpPr txBox="1"/>
          <p:nvPr/>
        </p:nvSpPr>
        <p:spPr>
          <a:xfrm>
            <a:off x="660400" y="3640873"/>
            <a:ext cx="5192779" cy="1077218"/>
          </a:xfrm>
          <a:prstGeom prst="rect">
            <a:avLst/>
          </a:prstGeom>
          <a:noFill/>
        </p:spPr>
        <p:txBody>
          <a:bodyPr wrap="square" rtlCol="0">
            <a:spAutoFit/>
          </a:bodyPr>
          <a:lstStyle/>
          <a:p>
            <a:r>
              <a:rPr lang="en-US" sz="1600">
                <a:solidFill>
                  <a:srgbClr val="FFC000"/>
                </a:solidFill>
                <a:latin typeface="Times New Roman" panose="02020603050405020304" pitchFamily="18" charset="0"/>
                <a:ea typeface="Book Antiqua" panose="02040602050305030304" pitchFamily="18" charset="0"/>
              </a:rPr>
              <a:t>Did</a:t>
            </a:r>
            <a:r>
              <a:rPr lang="en-US" sz="1600">
                <a:solidFill>
                  <a:srgbClr val="FFC000"/>
                </a:solidFill>
                <a:effectLst/>
                <a:latin typeface="Times New Roman" panose="02020603050405020304" pitchFamily="18" charset="0"/>
                <a:ea typeface="Book Antiqua" panose="02040602050305030304" pitchFamily="18" charset="0"/>
              </a:rPr>
              <a:t> Google violate 18 U.S.C. §2339B(a)(1)? </a:t>
            </a:r>
            <a:r>
              <a:rPr lang="en-US" sz="1600">
                <a:solidFill>
                  <a:srgbClr val="FFC000"/>
                </a:solidFill>
                <a:latin typeface="Times New Roman" panose="02020603050405020304" pitchFamily="18" charset="0"/>
                <a:ea typeface="Book Antiqua" panose="02040602050305030304" pitchFamily="18" charset="0"/>
              </a:rPr>
              <a:t>Which makes it unlawful for “Whoever knowingly provides </a:t>
            </a:r>
            <a:r>
              <a:rPr lang="en-US" sz="1600">
                <a:solidFill>
                  <a:srgbClr val="FFC000"/>
                </a:solidFill>
                <a:latin typeface="Times New Roman" panose="02020603050405020304" pitchFamily="18" charset="0"/>
                <a:ea typeface="Book Antiqua" panose="02040602050305030304" pitchFamily="18" charset="0"/>
                <a:hlinkClick r:id="rId4">
                  <a:extLst>
                    <a:ext uri="{A12FA001-AC4F-418D-AE19-62706E023703}">
                      <ahyp:hlinkClr xmlns:ahyp="http://schemas.microsoft.com/office/drawing/2018/hyperlinkcolor" val="tx"/>
                    </a:ext>
                  </a:extLst>
                </a:hlinkClick>
              </a:rPr>
              <a:t>material support or resources</a:t>
            </a:r>
            <a:r>
              <a:rPr lang="en-US" sz="1600">
                <a:solidFill>
                  <a:srgbClr val="FFC000"/>
                </a:solidFill>
                <a:latin typeface="Times New Roman" panose="02020603050405020304" pitchFamily="18" charset="0"/>
                <a:ea typeface="Book Antiqua" panose="02040602050305030304" pitchFamily="18" charset="0"/>
              </a:rPr>
              <a:t> to a foreign</a:t>
            </a:r>
            <a:r>
              <a:rPr lang="en-US" sz="1600">
                <a:solidFill>
                  <a:srgbClr val="FFC000"/>
                </a:solidFill>
                <a:latin typeface="Times New Roman" panose="02020603050405020304" pitchFamily="18" charset="0"/>
                <a:ea typeface="Book Antiqua" panose="02040602050305030304" pitchFamily="18" charset="0"/>
                <a:hlinkClick r:id="rId5">
                  <a:extLst>
                    <a:ext uri="{A12FA001-AC4F-418D-AE19-62706E023703}">
                      <ahyp:hlinkClr xmlns:ahyp="http://schemas.microsoft.com/office/drawing/2018/hyperlinkcolor" val="tx"/>
                    </a:ext>
                  </a:extLst>
                </a:hlinkClick>
              </a:rPr>
              <a:t> terrorist organization,</a:t>
            </a:r>
            <a:r>
              <a:rPr lang="en-US" sz="1600">
                <a:solidFill>
                  <a:srgbClr val="FFC000"/>
                </a:solidFill>
                <a:latin typeface="Times New Roman" panose="02020603050405020304" pitchFamily="18" charset="0"/>
                <a:ea typeface="Book Antiqua" panose="02040602050305030304" pitchFamily="18" charset="0"/>
              </a:rPr>
              <a:t> or attempts or conspires to do so”? </a:t>
            </a:r>
            <a:endParaRPr lang="en-US" sz="1600">
              <a:solidFill>
                <a:srgbClr val="FFC000"/>
              </a:solidFill>
            </a:endParaRPr>
          </a:p>
        </p:txBody>
      </p:sp>
      <p:sp>
        <p:nvSpPr>
          <p:cNvPr id="10" name="TextBox 9">
            <a:extLst>
              <a:ext uri="{FF2B5EF4-FFF2-40B4-BE49-F238E27FC236}">
                <a16:creationId xmlns:a16="http://schemas.microsoft.com/office/drawing/2014/main" id="{1CBA8019-850B-363E-D990-53E214826962}"/>
              </a:ext>
            </a:extLst>
          </p:cNvPr>
          <p:cNvSpPr txBox="1"/>
          <p:nvPr/>
        </p:nvSpPr>
        <p:spPr>
          <a:xfrm>
            <a:off x="6144194" y="4338120"/>
            <a:ext cx="4953600" cy="830997"/>
          </a:xfrm>
          <a:prstGeom prst="rect">
            <a:avLst/>
          </a:prstGeom>
          <a:noFill/>
        </p:spPr>
        <p:txBody>
          <a:bodyPr wrap="square" rtlCol="0">
            <a:spAutoFit/>
          </a:bodyPr>
          <a:lstStyle/>
          <a:p>
            <a:r>
              <a:rPr lang="en-US" sz="1600">
                <a:solidFill>
                  <a:srgbClr val="FFC000"/>
                </a:solidFill>
                <a:latin typeface="Times New Roman" panose="02020603050405020304" pitchFamily="18" charset="0"/>
                <a:ea typeface="Book Antiqua" panose="02040602050305030304" pitchFamily="18" charset="0"/>
              </a:rPr>
              <a:t>Did Google violate 18 U.S.C.§ 2339C(c)  by concealing the provision of material support and resources to a designated foreign terrorist organization?</a:t>
            </a:r>
            <a:endParaRPr lang="en-US" sz="1600">
              <a:solidFill>
                <a:srgbClr val="FFC000"/>
              </a:solidFill>
            </a:endParaRPr>
          </a:p>
        </p:txBody>
      </p:sp>
      <p:sp>
        <p:nvSpPr>
          <p:cNvPr id="11" name="TextBox 10">
            <a:extLst>
              <a:ext uri="{FF2B5EF4-FFF2-40B4-BE49-F238E27FC236}">
                <a16:creationId xmlns:a16="http://schemas.microsoft.com/office/drawing/2014/main" id="{91628D4C-655E-34A1-8107-B324085083B9}"/>
              </a:ext>
            </a:extLst>
          </p:cNvPr>
          <p:cNvSpPr txBox="1"/>
          <p:nvPr/>
        </p:nvSpPr>
        <p:spPr>
          <a:xfrm>
            <a:off x="2146474" y="5422666"/>
            <a:ext cx="7995441" cy="830997"/>
          </a:xfrm>
          <a:prstGeom prst="rect">
            <a:avLst/>
          </a:prstGeom>
          <a:noFill/>
        </p:spPr>
        <p:txBody>
          <a:bodyPr wrap="square" rtlCol="0">
            <a:spAutoFit/>
          </a:bodyPr>
          <a:lstStyle/>
          <a:p>
            <a:r>
              <a:rPr lang="en-US" sz="1600">
                <a:solidFill>
                  <a:srgbClr val="FFC000"/>
                </a:solidFill>
                <a:latin typeface="Times New Roman" panose="02020603050405020304" pitchFamily="18" charset="0"/>
                <a:ea typeface="Book Antiqua" panose="02040602050305030304" pitchFamily="18" charset="0"/>
              </a:rPr>
              <a:t>Did Google provide goods, funds or services to ISIS which violates the terrorism sanctions regulations issued pursuant to the International Emergency Economic Powers Act (‘‘IEEPA’’)  and Global Terrorism Sanctions Regulations?</a:t>
            </a:r>
            <a:endParaRPr lang="en-US" sz="1600">
              <a:solidFill>
                <a:srgbClr val="FFC000"/>
              </a:solidFill>
            </a:endParaRPr>
          </a:p>
        </p:txBody>
      </p:sp>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 presetClass="emph" presetSubtype="0" fill="hold" grpId="1" nodeType="withEffect">
                                  <p:stCondLst>
                                    <p:cond delay="0"/>
                                  </p:stCondLst>
                                  <p:childTnLst>
                                    <p:animScale>
                                      <p:cBhvr>
                                        <p:cTn id="8" dur="2000" fill="hold"/>
                                        <p:tgtEl>
                                          <p:spTgt spid="5"/>
                                        </p:tgtEl>
                                      </p:cBhvr>
                                      <p:by x="125000" y="125000"/>
                                    </p:animScale>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grpId="2" nodeType="clickEffect">
                                  <p:stCondLst>
                                    <p:cond delay="0"/>
                                  </p:stCondLst>
                                  <p:childTnLst>
                                    <p:animScale>
                                      <p:cBhvr>
                                        <p:cTn id="12" dur="2000" fill="hold"/>
                                        <p:tgtEl>
                                          <p:spTgt spid="5"/>
                                        </p:tgtEl>
                                      </p:cBhvr>
                                      <p:by x="60000" y="60000"/>
                                    </p:animScale>
                                  </p:childTnLst>
                                </p:cTn>
                              </p:par>
                              <p:par>
                                <p:cTn id="13" presetID="3" presetClass="emph" presetSubtype="1" grpId="3" nodeType="withEffect">
                                  <p:stCondLst>
                                    <p:cond delay="0"/>
                                  </p:stCondLst>
                                  <p:childTnLst>
                                    <p:set>
                                      <p:cBhvr override="childStyle">
                                        <p:cTn id="14" dur="indefinite"/>
                                        <p:tgtEl>
                                          <p:spTgt spid="5"/>
                                        </p:tgtEl>
                                        <p:attrNameLst>
                                          <p:attrName>style.color</p:attrName>
                                        </p:attrNameLst>
                                      </p:cBhvr>
                                      <p:to>
                                        <p:clrVal>
                                          <a:srgbClr val="DDDDDD"/>
                                        </p:clrVal>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6" presetClass="emph" presetSubtype="0" fill="hold" grpId="1" nodeType="withEffect">
                                  <p:stCondLst>
                                    <p:cond delay="0"/>
                                  </p:stCondLst>
                                  <p:childTnLst>
                                    <p:animScale>
                                      <p:cBhvr>
                                        <p:cTn id="18" dur="2000" fill="hold"/>
                                        <p:tgtEl>
                                          <p:spTgt spid="6"/>
                                        </p:tgtEl>
                                      </p:cBhvr>
                                      <p:by x="125000" y="125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6" presetClass="emph" presetSubtype="0" fill="hold" grpId="1" nodeType="withEffect">
                                  <p:stCondLst>
                                    <p:cond delay="0"/>
                                  </p:stCondLst>
                                  <p:childTnLst>
                                    <p:animScale>
                                      <p:cBhvr>
                                        <p:cTn id="24" dur="2000" fill="hold"/>
                                        <p:tgtEl>
                                          <p:spTgt spid="7"/>
                                        </p:tgtEl>
                                      </p:cBhvr>
                                      <p:by x="150000" y="150000"/>
                                    </p:animScale>
                                  </p:childTnLst>
                                </p:cTn>
                              </p:par>
                              <p:par>
                                <p:cTn id="25" presetID="3" presetClass="emph" presetSubtype="1" grpId="2" nodeType="withEffect">
                                  <p:stCondLst>
                                    <p:cond delay="0"/>
                                  </p:stCondLst>
                                  <p:childTnLst>
                                    <p:set>
                                      <p:cBhvr override="childStyle">
                                        <p:cTn id="26" dur="indefinite"/>
                                        <p:tgtEl>
                                          <p:spTgt spid="6"/>
                                        </p:tgtEl>
                                        <p:attrNameLst>
                                          <p:attrName>style.color</p:attrName>
                                        </p:attrNameLst>
                                      </p:cBhvr>
                                      <p:to>
                                        <p:clrVal>
                                          <a:srgbClr val="DDDDDD"/>
                                        </p:clrVal>
                                      </p:to>
                                    </p:set>
                                  </p:childTnLst>
                                </p:cTn>
                              </p:par>
                              <p:par>
                                <p:cTn id="27" presetID="6" presetClass="emph" presetSubtype="0" fill="hold" grpId="3" nodeType="withEffect">
                                  <p:stCondLst>
                                    <p:cond delay="0"/>
                                  </p:stCondLst>
                                  <p:childTnLst>
                                    <p:animScale>
                                      <p:cBhvr>
                                        <p:cTn id="28" dur="2000" fill="hold"/>
                                        <p:tgtEl>
                                          <p:spTgt spid="6"/>
                                        </p:tgtEl>
                                      </p:cBhvr>
                                      <p:by x="60000" y="60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6" presetClass="emph" presetSubtype="0" fill="hold" grpId="1" nodeType="withEffect">
                                  <p:stCondLst>
                                    <p:cond delay="0"/>
                                  </p:stCondLst>
                                  <p:childTnLst>
                                    <p:animScale>
                                      <p:cBhvr>
                                        <p:cTn id="34" dur="2000" fill="hold"/>
                                        <p:tgtEl>
                                          <p:spTgt spid="9"/>
                                        </p:tgtEl>
                                      </p:cBhvr>
                                      <p:by x="125000" y="125000"/>
                                    </p:animScale>
                                  </p:childTnLst>
                                </p:cTn>
                              </p:par>
                              <p:par>
                                <p:cTn id="35" presetID="3" presetClass="emph" presetSubtype="1" grpId="2" nodeType="withEffect">
                                  <p:stCondLst>
                                    <p:cond delay="0"/>
                                  </p:stCondLst>
                                  <p:childTnLst>
                                    <p:set>
                                      <p:cBhvr override="childStyle">
                                        <p:cTn id="36" dur="indefinite"/>
                                        <p:tgtEl>
                                          <p:spTgt spid="7"/>
                                        </p:tgtEl>
                                        <p:attrNameLst>
                                          <p:attrName>style.color</p:attrName>
                                        </p:attrNameLst>
                                      </p:cBhvr>
                                      <p:to>
                                        <p:clrVal>
                                          <a:srgbClr val="DDDDDD"/>
                                        </p:clrVal>
                                      </p:to>
                                    </p:set>
                                  </p:childTnLst>
                                </p:cTn>
                              </p:par>
                              <p:par>
                                <p:cTn id="37" presetID="6" presetClass="emph" presetSubtype="0" fill="hold" grpId="3" nodeType="withEffect">
                                  <p:stCondLst>
                                    <p:cond delay="0"/>
                                  </p:stCondLst>
                                  <p:childTnLst>
                                    <p:animScale>
                                      <p:cBhvr>
                                        <p:cTn id="38" dur="2000" fill="hold"/>
                                        <p:tgtEl>
                                          <p:spTgt spid="7"/>
                                        </p:tgtEl>
                                      </p:cBhvr>
                                      <p:by x="60000" y="60000"/>
                                    </p:animScale>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6" presetClass="emph" presetSubtype="0" fill="hold" grpId="1" nodeType="withEffect">
                                  <p:stCondLst>
                                    <p:cond delay="0"/>
                                  </p:stCondLst>
                                  <p:childTnLst>
                                    <p:animScale>
                                      <p:cBhvr>
                                        <p:cTn id="44" dur="2000" fill="hold"/>
                                        <p:tgtEl>
                                          <p:spTgt spid="10"/>
                                        </p:tgtEl>
                                      </p:cBhvr>
                                      <p:by x="125000" y="125000"/>
                                    </p:animScale>
                                  </p:childTnLst>
                                </p:cTn>
                              </p:par>
                              <p:par>
                                <p:cTn id="45" presetID="6" presetClass="emph" presetSubtype="0" fill="hold" grpId="2" nodeType="withEffect">
                                  <p:stCondLst>
                                    <p:cond delay="0"/>
                                  </p:stCondLst>
                                  <p:childTnLst>
                                    <p:animScale>
                                      <p:cBhvr>
                                        <p:cTn id="46" dur="2000" fill="hold"/>
                                        <p:tgtEl>
                                          <p:spTgt spid="9"/>
                                        </p:tgtEl>
                                      </p:cBhvr>
                                      <p:by x="60000" y="60000"/>
                                    </p:animScale>
                                  </p:childTnLst>
                                </p:cTn>
                              </p:par>
                              <p:par>
                                <p:cTn id="47" presetID="3" presetClass="emph" presetSubtype="1" grpId="3" nodeType="withEffect">
                                  <p:stCondLst>
                                    <p:cond delay="0"/>
                                  </p:stCondLst>
                                  <p:childTnLst>
                                    <p:set>
                                      <p:cBhvr override="childStyle">
                                        <p:cTn id="48" dur="indefinite"/>
                                        <p:tgtEl>
                                          <p:spTgt spid="9"/>
                                        </p:tgtEl>
                                        <p:attrNameLst>
                                          <p:attrName>style.color</p:attrName>
                                        </p:attrNameLst>
                                      </p:cBhvr>
                                      <p:to>
                                        <p:clrVal>
                                          <a:srgbClr val="DDDDDD"/>
                                        </p:clrVal>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6" presetClass="emph" presetSubtype="0" fill="hold" grpId="1" nodeType="withEffect">
                                  <p:stCondLst>
                                    <p:cond delay="0"/>
                                  </p:stCondLst>
                                  <p:childTnLst>
                                    <p:animScale>
                                      <p:cBhvr>
                                        <p:cTn id="54" dur="2000" fill="hold"/>
                                        <p:tgtEl>
                                          <p:spTgt spid="11"/>
                                        </p:tgtEl>
                                      </p:cBhvr>
                                      <p:by x="125000" y="125000"/>
                                    </p:animScale>
                                  </p:childTnLst>
                                </p:cTn>
                              </p:par>
                              <p:par>
                                <p:cTn id="55" presetID="6" presetClass="emph" presetSubtype="0" fill="hold" grpId="2" nodeType="withEffect">
                                  <p:stCondLst>
                                    <p:cond delay="0"/>
                                  </p:stCondLst>
                                  <p:childTnLst>
                                    <p:animScale>
                                      <p:cBhvr>
                                        <p:cTn id="56" dur="2000" fill="hold"/>
                                        <p:tgtEl>
                                          <p:spTgt spid="10"/>
                                        </p:tgtEl>
                                      </p:cBhvr>
                                      <p:by x="60000" y="60000"/>
                                    </p:animScale>
                                  </p:childTnLst>
                                </p:cTn>
                              </p:par>
                              <p:par>
                                <p:cTn id="57" presetID="3" presetClass="emph" presetSubtype="1" grpId="3" nodeType="withEffect">
                                  <p:stCondLst>
                                    <p:cond delay="0"/>
                                  </p:stCondLst>
                                  <p:childTnLst>
                                    <p:set>
                                      <p:cBhvr override="childStyle">
                                        <p:cTn id="58" dur="indefinite"/>
                                        <p:tgtEl>
                                          <p:spTgt spid="10"/>
                                        </p:tgtEl>
                                        <p:attrNameLst>
                                          <p:attrName>style.color</p:attrName>
                                        </p:attrNameLst>
                                      </p:cBhvr>
                                      <p:to>
                                        <p:clrVal>
                                          <a:srgbClr val="DDDDDD"/>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5" grpId="3"/>
      <p:bldP spid="6" grpId="0"/>
      <p:bldP spid="6" grpId="1"/>
      <p:bldP spid="6" grpId="2"/>
      <p:bldP spid="6" grpId="3"/>
      <p:bldP spid="7" grpId="0"/>
      <p:bldP spid="7" grpId="1"/>
      <p:bldP spid="7" grpId="2"/>
      <p:bldP spid="7" grpId="3"/>
      <p:bldP spid="9" grpId="0"/>
      <p:bldP spid="9" grpId="1"/>
      <p:bldP spid="9" grpId="2"/>
      <p:bldP spid="9" grpId="3"/>
      <p:bldP spid="10" grpId="0"/>
      <p:bldP spid="10" grpId="1"/>
      <p:bldP spid="10" grpId="2"/>
      <p:bldP spid="10" grpId="3"/>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0" y="0"/>
            <a:ext cx="12192000" cy="661458"/>
          </a:xfrm>
          <a:gradFill flip="none" rotWithShape="1">
            <a:gsLst>
              <a:gs pos="0">
                <a:schemeClr val="accent1">
                  <a:lumMod val="5000"/>
                  <a:lumOff val="95000"/>
                </a:schemeClr>
              </a:gs>
              <a:gs pos="51000">
                <a:schemeClr val="accent4">
                  <a:lumMod val="20000"/>
                  <a:lumOff val="80000"/>
                </a:schemeClr>
              </a:gs>
              <a:gs pos="79000">
                <a:schemeClr val="accent4">
                  <a:lumMod val="60000"/>
                  <a:lumOff val="40000"/>
                </a:schemeClr>
              </a:gs>
              <a:gs pos="100000">
                <a:schemeClr val="accent4">
                  <a:lumMod val="50000"/>
                </a:schemeClr>
              </a:gs>
            </a:gsLst>
            <a:path path="shape">
              <a:fillToRect l="50000" t="50000" r="50000" b="50000"/>
            </a:path>
            <a:tileRect/>
          </a:gradFill>
        </p:spPr>
        <p:txBody>
          <a:bodyPr>
            <a:normAutofit/>
          </a:bodyPr>
          <a:lstStyle/>
          <a:p>
            <a:pPr algn="ctr"/>
            <a:r>
              <a:rPr lang="en-US">
                <a:solidFill>
                  <a:srgbClr val="002060"/>
                </a:solidFill>
              </a:rPr>
              <a:t>The Law</a:t>
            </a:r>
            <a:r>
              <a:rPr lang="en-US"/>
              <a:t>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72ED1A49-B5F8-F9C2-8676-98DEFF894B67}"/>
              </a:ext>
            </a:extLst>
          </p:cNvPr>
          <p:cNvPicPr>
            <a:picLocks noChangeAspect="1"/>
          </p:cNvPicPr>
          <p:nvPr/>
        </p:nvPicPr>
        <p:blipFill rotWithShape="1">
          <a:blip r:embed="rId2"/>
          <a:srcRect b="9436"/>
          <a:stretch/>
        </p:blipFill>
        <p:spPr>
          <a:xfrm>
            <a:off x="0" y="3864706"/>
            <a:ext cx="4514850" cy="2993294"/>
          </a:xfrm>
          <a:prstGeom prst="rect">
            <a:avLst/>
          </a:prstGeom>
        </p:spPr>
      </p:pic>
      <p:sp>
        <p:nvSpPr>
          <p:cNvPr id="12" name="TextBox 11">
            <a:extLst>
              <a:ext uri="{FF2B5EF4-FFF2-40B4-BE49-F238E27FC236}">
                <a16:creationId xmlns:a16="http://schemas.microsoft.com/office/drawing/2014/main" id="{3D2F412E-A8F0-2E99-9725-1C2C99B29377}"/>
              </a:ext>
            </a:extLst>
          </p:cNvPr>
          <p:cNvSpPr txBox="1"/>
          <p:nvPr/>
        </p:nvSpPr>
        <p:spPr>
          <a:xfrm>
            <a:off x="1066404" y="924254"/>
            <a:ext cx="10312375" cy="2677656"/>
          </a:xfrm>
          <a:prstGeom prst="rect">
            <a:avLst/>
          </a:prstGeom>
          <a:noFill/>
        </p:spPr>
        <p:txBody>
          <a:bodyPr wrap="none" rtlCol="0">
            <a:spAutoFit/>
          </a:bodyPr>
          <a:lstStyle/>
          <a:p>
            <a:pPr marL="285750" indent="-285750">
              <a:buFont typeface="Arial" panose="020B0604020202020204" pitchFamily="34" charset="0"/>
              <a:buChar char="•"/>
            </a:pPr>
            <a:r>
              <a:rPr lang="en-US" sz="2800">
                <a:effectLst/>
                <a:latin typeface="Times New Roman" panose="02020603050405020304" pitchFamily="18" charset="0"/>
                <a:ea typeface="Book Antiqua" panose="02040602050305030304" pitchFamily="18" charset="0"/>
              </a:rPr>
              <a:t>8 U.S.C.A. § 1189 </a:t>
            </a:r>
            <a:r>
              <a:rPr lang="en-US" sz="2800">
                <a:latin typeface="Times New Roman" panose="02020603050405020304" pitchFamily="18" charset="0"/>
                <a:ea typeface="Book Antiqua" panose="02040602050305030304" pitchFamily="18" charset="0"/>
              </a:rPr>
              <a:t>–</a:t>
            </a:r>
            <a:r>
              <a:rPr lang="en-US" sz="2800">
                <a:effectLst/>
                <a:latin typeface="Times New Roman" panose="02020603050405020304" pitchFamily="18" charset="0"/>
                <a:ea typeface="Book Antiqua" panose="02040602050305030304" pitchFamily="18" charset="0"/>
              </a:rPr>
              <a:t> Designation of Foreign Terrorist Organizations </a:t>
            </a:r>
          </a:p>
          <a:p>
            <a:pPr marL="285750" indent="-285750">
              <a:buFont typeface="Arial" panose="020B0604020202020204" pitchFamily="34" charset="0"/>
              <a:buChar char="•"/>
            </a:pPr>
            <a:r>
              <a:rPr lang="en-US" sz="2800">
                <a:effectLst/>
                <a:latin typeface="Times New Roman" panose="02020603050405020304" pitchFamily="18" charset="0"/>
                <a:ea typeface="Book Antiqua" panose="02040602050305030304" pitchFamily="18" charset="0"/>
              </a:rPr>
              <a:t>18 U.S.C.A § 2333</a:t>
            </a:r>
            <a:r>
              <a:rPr lang="en-US" sz="2800">
                <a:latin typeface="Times New Roman" panose="02020603050405020304" pitchFamily="18" charset="0"/>
                <a:ea typeface="Book Antiqua" panose="02040602050305030304" pitchFamily="18" charset="0"/>
              </a:rPr>
              <a:t> – The Anti-Terrorism Act</a:t>
            </a:r>
          </a:p>
          <a:p>
            <a:pPr marL="285750" indent="-285750">
              <a:buFont typeface="Arial" panose="020B0604020202020204" pitchFamily="34" charset="0"/>
              <a:buChar char="•"/>
            </a:pPr>
            <a:r>
              <a:rPr lang="en-US" sz="2800">
                <a:effectLst/>
                <a:latin typeface="Times New Roman" panose="02020603050405020304" pitchFamily="18" charset="0"/>
                <a:ea typeface="Book Antiqua" panose="02040602050305030304" pitchFamily="18" charset="0"/>
              </a:rPr>
              <a:t>18 U.S.C.A § 2339A – Providing material support to terrorists</a:t>
            </a:r>
          </a:p>
          <a:p>
            <a:pPr marL="285750" indent="-285750">
              <a:buFont typeface="Arial" panose="020B0604020202020204" pitchFamily="34" charset="0"/>
              <a:buChar char="•"/>
            </a:pPr>
            <a:r>
              <a:rPr lang="en-US" sz="2800"/>
              <a:t>50 U.S.C. </a:t>
            </a:r>
            <a:r>
              <a:rPr lang="en-US" sz="2800">
                <a:latin typeface="Times New Roman" panose="02020603050405020304" pitchFamily="18" charset="0"/>
                <a:ea typeface="Book Antiqua" panose="02040602050305030304" pitchFamily="18" charset="0"/>
              </a:rPr>
              <a:t>–</a:t>
            </a:r>
            <a:r>
              <a:rPr lang="en-US" sz="2800"/>
              <a:t> International Emergency Economic Powers Act</a:t>
            </a:r>
          </a:p>
          <a:p>
            <a:pPr marL="285750" indent="-285750">
              <a:buFont typeface="Arial" panose="020B0604020202020204" pitchFamily="34" charset="0"/>
              <a:buChar char="•"/>
            </a:pPr>
            <a:r>
              <a:rPr lang="en-US" sz="2800"/>
              <a:t>31 CFR </a:t>
            </a:r>
            <a:r>
              <a:rPr lang="en-US" sz="2800" err="1"/>
              <a:t>Subt</a:t>
            </a:r>
            <a:r>
              <a:rPr lang="en-US" sz="2800"/>
              <a:t>. B </a:t>
            </a:r>
            <a:r>
              <a:rPr lang="en-US" sz="2800">
                <a:latin typeface="Times New Roman" panose="02020603050405020304" pitchFamily="18" charset="0"/>
                <a:ea typeface="Book Antiqua" panose="02040602050305030304" pitchFamily="18" charset="0"/>
              </a:rPr>
              <a:t>–</a:t>
            </a:r>
            <a:r>
              <a:rPr lang="en-US" sz="2800"/>
              <a:t> Global Terrorism Sanctions Regulations</a:t>
            </a:r>
          </a:p>
          <a:p>
            <a:pPr marL="285750" indent="-285750">
              <a:buFont typeface="Arial" panose="020B0604020202020204" pitchFamily="34" charset="0"/>
              <a:buChar char="•"/>
            </a:pPr>
            <a:r>
              <a:rPr lang="en-US" sz="2800"/>
              <a:t>47 U.S.C. § 230 </a:t>
            </a:r>
            <a:r>
              <a:rPr lang="en-US" sz="2800">
                <a:latin typeface="Times New Roman" panose="02020603050405020304" pitchFamily="18" charset="0"/>
                <a:ea typeface="Book Antiqua" panose="02040602050305030304" pitchFamily="18" charset="0"/>
              </a:rPr>
              <a:t>–</a:t>
            </a:r>
            <a:r>
              <a:rPr lang="en-US" sz="2800"/>
              <a:t> Communications Decency Act of 1996 </a:t>
            </a:r>
          </a:p>
        </p:txBody>
      </p:sp>
    </p:spTree>
    <p:extLst>
      <p:ext uri="{BB962C8B-B14F-4D97-AF65-F5344CB8AC3E}">
        <p14:creationId xmlns:p14="http://schemas.microsoft.com/office/powerpoint/2010/main" val="39551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a:t>Did Google…</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a:t>Give aid</a:t>
            </a:r>
          </a:p>
          <a:p>
            <a:r>
              <a:rPr lang="en-US"/>
              <a:t>Give support</a:t>
            </a:r>
          </a:p>
          <a:p>
            <a:r>
              <a:rPr lang="en-US"/>
              <a:t>Know they were terrorists</a:t>
            </a:r>
          </a:p>
          <a:p>
            <a:r>
              <a:rPr lang="en-US"/>
              <a:t>Know the attack was coming</a:t>
            </a:r>
          </a:p>
          <a:p>
            <a:r>
              <a:rPr lang="en-US"/>
              <a:t>Conceal complicity</a:t>
            </a:r>
          </a:p>
          <a:p>
            <a:endParaRPr lang="en-US"/>
          </a:p>
          <a:p>
            <a:endParaRPr lang="en-US"/>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a:srcRect/>
          <a:stretch/>
        </p:blipFill>
        <p:spPr>
          <a:xfrm>
            <a:off x="5183528" y="1656038"/>
            <a:ext cx="3448558" cy="3448558"/>
          </a:xfrm>
        </p:spPr>
      </p:pic>
      <p:pic>
        <p:nvPicPr>
          <p:cNvPr id="10" name="Picture Placeholder 9" descr="Pile of American dollar banknotes">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4"/>
          <a:srcRect/>
          <a:stretch/>
        </p:blipFill>
        <p:spPr>
          <a:xfrm>
            <a:off x="8918575" y="596392"/>
            <a:ext cx="2263776" cy="2263776"/>
          </a:xfr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a:blip r:embed="rId5"/>
          <a:srcRect/>
          <a:stretch/>
        </p:blipFill>
        <p:spPr>
          <a:xfrm>
            <a:off x="9095846" y="3324732"/>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5" name="TextBox 4">
            <a:extLst>
              <a:ext uri="{FF2B5EF4-FFF2-40B4-BE49-F238E27FC236}">
                <a16:creationId xmlns:a16="http://schemas.microsoft.com/office/drawing/2014/main" id="{7CD4B083-5F55-624D-8262-875B0BF11800}"/>
              </a:ext>
            </a:extLst>
          </p:cNvPr>
          <p:cNvSpPr txBox="1"/>
          <p:nvPr/>
        </p:nvSpPr>
        <p:spPr>
          <a:xfrm>
            <a:off x="9790008" y="6246741"/>
            <a:ext cx="1548552" cy="215444"/>
          </a:xfrm>
          <a:prstGeom prst="rect">
            <a:avLst/>
          </a:prstGeom>
          <a:noFill/>
        </p:spPr>
        <p:txBody>
          <a:bodyPr wrap="square" rtlCol="0">
            <a:spAutoFit/>
          </a:bodyPr>
          <a:lstStyle/>
          <a:p>
            <a:r>
              <a:rPr lang="en-US" sz="800"/>
              <a:t>Clare Black, Creative Commons</a:t>
            </a:r>
          </a:p>
        </p:txBody>
      </p:sp>
    </p:spTree>
    <p:extLst>
      <p:ext uri="{BB962C8B-B14F-4D97-AF65-F5344CB8AC3E}">
        <p14:creationId xmlns:p14="http://schemas.microsoft.com/office/powerpoint/2010/main" val="231323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202019" y="3795824"/>
            <a:ext cx="5677786" cy="1137683"/>
          </a:xfrm>
        </p:spPr>
        <p:txBody>
          <a:bodyPr/>
          <a:lstStyle/>
          <a:p>
            <a:pPr>
              <a:lnSpc>
                <a:spcPct val="110000"/>
              </a:lnSpc>
              <a:spcBef>
                <a:spcPts val="1000"/>
              </a:spcBef>
              <a:spcAft>
                <a:spcPts val="800"/>
              </a:spcAft>
            </a:pPr>
            <a:r>
              <a:rPr lang="en-US" sz="1900">
                <a:solidFill>
                  <a:schemeClr val="tx1">
                    <a:alpha val="60000"/>
                  </a:schemeClr>
                </a:solidFill>
                <a:latin typeface="+mn-lt"/>
                <a:ea typeface="+mn-ea"/>
                <a:cs typeface="+mn-cs"/>
              </a:rPr>
              <a:t>No – Section 230's protections have historically protected against similar cases, and would require a substantial change in philosophy</a:t>
            </a:r>
            <a:br>
              <a:rPr lang="en-US" sz="1900">
                <a:solidFill>
                  <a:schemeClr val="tx1">
                    <a:alpha val="60000"/>
                  </a:schemeClr>
                </a:solidFill>
                <a:latin typeface="+mn-lt"/>
                <a:ea typeface="+mn-ea"/>
                <a:cs typeface="+mn-cs"/>
              </a:rPr>
            </a:br>
            <a:br>
              <a:rPr lang="en-US" sz="1900">
                <a:solidFill>
                  <a:schemeClr val="tx1">
                    <a:alpha val="60000"/>
                  </a:schemeClr>
                </a:solidFill>
                <a:latin typeface="+mn-lt"/>
                <a:ea typeface="+mn-ea"/>
                <a:cs typeface="+mn-cs"/>
              </a:rPr>
            </a:br>
            <a:br>
              <a:rPr lang="en-US" sz="900"/>
            </a:br>
            <a:endParaRPr lang="en-US" sz="2000">
              <a:solidFill>
                <a:schemeClr val="tx1">
                  <a:alpha val="60000"/>
                </a:schemeClr>
              </a:solidFill>
              <a:latin typeface="+mn-lt"/>
              <a:ea typeface="+mn-ea"/>
              <a:cs typeface="+mn-cs"/>
            </a:endParaRP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23700"/>
          <a:stretch/>
        </p:blipFill>
        <p:spPr>
          <a:xfrm>
            <a:off x="0" y="0"/>
            <a:ext cx="12192000" cy="3530009"/>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6096000" y="3795824"/>
            <a:ext cx="5387823" cy="552892"/>
          </a:xfrm>
        </p:spPr>
        <p:txBody>
          <a:bodyPr>
            <a:normAutofit/>
          </a:bodyPr>
          <a:lstStyle/>
          <a:p>
            <a:r>
              <a:rPr lang="en-US"/>
              <a:t>What about the revenue sharing?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3" name="TextBox 2">
            <a:extLst>
              <a:ext uri="{FF2B5EF4-FFF2-40B4-BE49-F238E27FC236}">
                <a16:creationId xmlns:a16="http://schemas.microsoft.com/office/drawing/2014/main" id="{375E12BA-C08F-376E-987F-F02F0F08AA67}"/>
              </a:ext>
            </a:extLst>
          </p:cNvPr>
          <p:cNvSpPr txBox="1"/>
          <p:nvPr/>
        </p:nvSpPr>
        <p:spPr>
          <a:xfrm>
            <a:off x="265814" y="361507"/>
            <a:ext cx="2158409" cy="369332"/>
          </a:xfrm>
          <a:prstGeom prst="rect">
            <a:avLst/>
          </a:prstGeom>
          <a:noFill/>
        </p:spPr>
        <p:txBody>
          <a:bodyPr wrap="square">
            <a:spAutoFit/>
          </a:bodyPr>
          <a:lstStyle/>
          <a:p>
            <a:r>
              <a:rPr lang="en-US">
                <a:latin typeface="+mj-lt"/>
                <a:ea typeface="+mj-ea"/>
                <a:cs typeface="+mj-cs"/>
              </a:rPr>
              <a:t>PREDICTION</a:t>
            </a:r>
          </a:p>
        </p:txBody>
      </p:sp>
      <p:sp>
        <p:nvSpPr>
          <p:cNvPr id="8" name="TextBox 7">
            <a:extLst>
              <a:ext uri="{FF2B5EF4-FFF2-40B4-BE49-F238E27FC236}">
                <a16:creationId xmlns:a16="http://schemas.microsoft.com/office/drawing/2014/main" id="{834B8473-6D29-4819-DDCB-D733969CEA9C}"/>
              </a:ext>
            </a:extLst>
          </p:cNvPr>
          <p:cNvSpPr txBox="1"/>
          <p:nvPr/>
        </p:nvSpPr>
        <p:spPr>
          <a:xfrm>
            <a:off x="202018" y="730838"/>
            <a:ext cx="3997841" cy="646331"/>
          </a:xfrm>
          <a:prstGeom prst="rect">
            <a:avLst/>
          </a:prstGeom>
          <a:noFill/>
        </p:spPr>
        <p:txBody>
          <a:bodyPr wrap="square">
            <a:spAutoFit/>
          </a:bodyPr>
          <a:lstStyle/>
          <a:p>
            <a:r>
              <a:rPr lang="en-US">
                <a:solidFill>
                  <a:srgbClr val="FFFFFF">
                    <a:alpha val="60000"/>
                  </a:srgbClr>
                </a:solidFill>
              </a:rPr>
              <a:t>Will Google be held liable for the claims brought against them?</a:t>
            </a:r>
            <a:endParaRPr lang="en-US"/>
          </a:p>
        </p:txBody>
      </p:sp>
      <p:sp>
        <p:nvSpPr>
          <p:cNvPr id="15" name="Title 10">
            <a:extLst>
              <a:ext uri="{FF2B5EF4-FFF2-40B4-BE49-F238E27FC236}">
                <a16:creationId xmlns:a16="http://schemas.microsoft.com/office/drawing/2014/main" id="{866475E3-02A3-F52F-DAA8-4F978A877B3E}"/>
              </a:ext>
            </a:extLst>
          </p:cNvPr>
          <p:cNvSpPr txBox="1">
            <a:spLocks/>
          </p:cNvSpPr>
          <p:nvPr/>
        </p:nvSpPr>
        <p:spPr>
          <a:xfrm>
            <a:off x="202019" y="4795284"/>
            <a:ext cx="5745126" cy="1865815"/>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marL="342900" indent="-342900">
              <a:buFont typeface="Arial" panose="020B0604020202020204" pitchFamily="34" charset="0"/>
              <a:buChar char="•"/>
            </a:pPr>
            <a:r>
              <a:rPr lang="en-US" sz="1900">
                <a:solidFill>
                  <a:schemeClr val="tx1">
                    <a:alpha val="60000"/>
                  </a:schemeClr>
                </a:solidFill>
                <a:latin typeface="+mn-lt"/>
                <a:ea typeface="+mn-ea"/>
                <a:cs typeface="+mn-cs"/>
              </a:rPr>
              <a:t>Goddard v. Google – recommendation algorithm suggesting keywords conducive to fraud, Google found not guilty</a:t>
            </a:r>
          </a:p>
          <a:p>
            <a:pPr marL="342900" indent="-342900">
              <a:buFont typeface="Arial" panose="020B0604020202020204" pitchFamily="34" charset="0"/>
              <a:buChar char="•"/>
            </a:pPr>
            <a:r>
              <a:rPr lang="en-US" sz="1900">
                <a:solidFill>
                  <a:schemeClr val="tx1">
                    <a:alpha val="60000"/>
                  </a:schemeClr>
                </a:solidFill>
                <a:latin typeface="+mn-lt"/>
                <a:ea typeface="+mn-ea"/>
                <a:cs typeface="+mn-cs"/>
              </a:rPr>
              <a:t>Fair v. Roommates – "content creator" vs. "service provider" in regards to Section 230 requires "materially contributing to its alleged unlawfulness"</a:t>
            </a:r>
          </a:p>
          <a:p>
            <a:pPr>
              <a:lnSpc>
                <a:spcPct val="110000"/>
              </a:lnSpc>
              <a:spcBef>
                <a:spcPts val="1000"/>
              </a:spcBef>
              <a:spcAft>
                <a:spcPts val="800"/>
              </a:spcAft>
            </a:pPr>
            <a:br>
              <a:rPr lang="en-US" sz="1900">
                <a:solidFill>
                  <a:schemeClr val="tx1">
                    <a:alpha val="60000"/>
                  </a:schemeClr>
                </a:solidFill>
                <a:latin typeface="+mn-lt"/>
                <a:ea typeface="+mn-ea"/>
                <a:cs typeface="+mn-cs"/>
              </a:rPr>
            </a:br>
            <a:br>
              <a:rPr lang="en-US" sz="1900">
                <a:solidFill>
                  <a:schemeClr val="tx1">
                    <a:alpha val="60000"/>
                  </a:schemeClr>
                </a:solidFill>
                <a:latin typeface="+mn-lt"/>
                <a:ea typeface="+mn-ea"/>
                <a:cs typeface="+mn-cs"/>
              </a:rPr>
            </a:br>
            <a:br>
              <a:rPr lang="en-US" sz="900"/>
            </a:br>
            <a:endParaRPr lang="en-US" sz="2000">
              <a:solidFill>
                <a:schemeClr val="tx1">
                  <a:alpha val="60000"/>
                </a:schemeClr>
              </a:solidFill>
              <a:latin typeface="+mn-lt"/>
              <a:ea typeface="+mn-ea"/>
              <a:cs typeface="+mn-cs"/>
            </a:endParaRPr>
          </a:p>
        </p:txBody>
      </p:sp>
      <p:sp>
        <p:nvSpPr>
          <p:cNvPr id="17" name="Title 10">
            <a:extLst>
              <a:ext uri="{FF2B5EF4-FFF2-40B4-BE49-F238E27FC236}">
                <a16:creationId xmlns:a16="http://schemas.microsoft.com/office/drawing/2014/main" id="{09B5E64A-1A4E-1D3B-BD2A-97CA4AF06332}"/>
              </a:ext>
            </a:extLst>
          </p:cNvPr>
          <p:cNvSpPr txBox="1">
            <a:spLocks/>
          </p:cNvSpPr>
          <p:nvPr/>
        </p:nvSpPr>
        <p:spPr>
          <a:xfrm>
            <a:off x="6096000" y="4167963"/>
            <a:ext cx="5745126" cy="233924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marL="342900" indent="-342900">
              <a:buFont typeface="Arial" panose="020B0604020202020204" pitchFamily="34" charset="0"/>
              <a:buChar char="•"/>
            </a:pPr>
            <a:r>
              <a:rPr lang="en-US" sz="1900">
                <a:solidFill>
                  <a:schemeClr val="tx1">
                    <a:alpha val="60000"/>
                  </a:schemeClr>
                </a:solidFill>
                <a:latin typeface="+mn-lt"/>
                <a:ea typeface="+mn-ea"/>
                <a:cs typeface="+mn-cs"/>
              </a:rPr>
              <a:t>Goddard v. Google – recommendation algorithm suggesting keywords conducive to fraud, Google found not guilty</a:t>
            </a:r>
          </a:p>
          <a:p>
            <a:pPr marL="342900" indent="-342900">
              <a:buFont typeface="Arial" panose="020B0604020202020204" pitchFamily="34" charset="0"/>
              <a:buChar char="•"/>
            </a:pPr>
            <a:r>
              <a:rPr lang="en-US" sz="1900">
                <a:solidFill>
                  <a:schemeClr val="tx1">
                    <a:alpha val="60000"/>
                  </a:schemeClr>
                </a:solidFill>
                <a:latin typeface="+mn-lt"/>
                <a:ea typeface="+mn-ea"/>
                <a:cs typeface="+mn-cs"/>
              </a:rPr>
              <a:t>Fair v. Roommates – "content creator" vs. "service provider" in regards to Section 230 requires "materially contributing to its alleged unlawfulness"</a:t>
            </a:r>
          </a:p>
          <a:p>
            <a:pPr>
              <a:lnSpc>
                <a:spcPct val="110000"/>
              </a:lnSpc>
              <a:spcBef>
                <a:spcPts val="1000"/>
              </a:spcBef>
              <a:spcAft>
                <a:spcPts val="800"/>
              </a:spcAft>
            </a:pPr>
            <a:br>
              <a:rPr lang="en-US" sz="1900">
                <a:solidFill>
                  <a:schemeClr val="tx1">
                    <a:alpha val="60000"/>
                  </a:schemeClr>
                </a:solidFill>
                <a:latin typeface="+mn-lt"/>
                <a:ea typeface="+mn-ea"/>
                <a:cs typeface="+mn-cs"/>
              </a:rPr>
            </a:br>
            <a:br>
              <a:rPr lang="en-US" sz="1900">
                <a:solidFill>
                  <a:schemeClr val="tx1">
                    <a:alpha val="60000"/>
                  </a:schemeClr>
                </a:solidFill>
                <a:latin typeface="+mn-lt"/>
                <a:ea typeface="+mn-ea"/>
                <a:cs typeface="+mn-cs"/>
              </a:rPr>
            </a:br>
            <a:br>
              <a:rPr lang="en-US" sz="900"/>
            </a:br>
            <a:endParaRPr lang="en-US" sz="2000">
              <a:solidFill>
                <a:schemeClr val="tx1">
                  <a:alpha val="60000"/>
                </a:schemeClr>
              </a:solidFill>
              <a:latin typeface="+mn-lt"/>
              <a:ea typeface="+mn-ea"/>
              <a:cs typeface="+mn-cs"/>
            </a:endParaRPr>
          </a:p>
        </p:txBody>
      </p:sp>
    </p:spTree>
    <p:extLst>
      <p:ext uri="{BB962C8B-B14F-4D97-AF65-F5344CB8AC3E}">
        <p14:creationId xmlns:p14="http://schemas.microsoft.com/office/powerpoint/2010/main" val="352156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410394" y="433185"/>
            <a:ext cx="5437187" cy="783842"/>
          </a:xfrm>
        </p:spPr>
        <p:txBody>
          <a:bodyPr/>
          <a:lstStyle/>
          <a:p>
            <a:r>
              <a:rPr lang="en-US"/>
              <a:t>Thank You</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6292882" y="6603753"/>
            <a:ext cx="1692274" cy="153888"/>
          </a:xfrm>
        </p:spPr>
        <p:txBody>
          <a:bodyPr/>
          <a:lstStyle/>
          <a:p>
            <a:fld id="{DBA1B0FB-D917-4C8C-928F-313BD683BF39}" type="slidenum">
              <a:rPr lang="en-US" smtClean="0"/>
              <a:pPr/>
              <a:t>8</a:t>
            </a:fld>
            <a:endParaRPr lang="en-US"/>
          </a:p>
        </p:txBody>
      </p:sp>
      <p:sp>
        <p:nvSpPr>
          <p:cNvPr id="11" name="Text Placeholder 40">
            <a:extLst>
              <a:ext uri="{FF2B5EF4-FFF2-40B4-BE49-F238E27FC236}">
                <a16:creationId xmlns:a16="http://schemas.microsoft.com/office/drawing/2014/main" id="{6D5602EF-9CB0-782C-C6C2-B6DBA6CBC83B}"/>
              </a:ext>
            </a:extLst>
          </p:cNvPr>
          <p:cNvSpPr txBox="1">
            <a:spLocks/>
          </p:cNvSpPr>
          <p:nvPr/>
        </p:nvSpPr>
        <p:spPr>
          <a:xfrm>
            <a:off x="184726" y="2930981"/>
            <a:ext cx="1580292" cy="365760"/>
          </a:xfrm>
          <a:prstGeom prst="rect">
            <a:avLst/>
          </a:prstGeom>
        </p:spPr>
        <p:txBody>
          <a:bodyPr lIns="91440" tIns="45720" rIns="91440" bIns="45720"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FFFFFF">
                    <a:alpha val="60000"/>
                  </a:srgbClr>
                </a:solidFill>
              </a:rPr>
              <a:t>Julie</a:t>
            </a:r>
            <a:r>
              <a:rPr lang="en-US" sz="1800">
                <a:solidFill>
                  <a:srgbClr val="FFFFFF">
                    <a:alpha val="60000"/>
                  </a:srgbClr>
                </a:solidFill>
              </a:rPr>
              <a:t> </a:t>
            </a:r>
            <a:r>
              <a:rPr lang="en-US" sz="1800" err="1">
                <a:solidFill>
                  <a:srgbClr val="FFFFFF">
                    <a:alpha val="60000"/>
                  </a:srgbClr>
                </a:solidFill>
              </a:rPr>
              <a:t>Tittler</a:t>
            </a:r>
            <a:endParaRPr lang="en-US" sz="1800">
              <a:solidFill>
                <a:srgbClr val="FFFFFF">
                  <a:alpha val="60000"/>
                </a:srgbClr>
              </a:solidFill>
            </a:endParaRPr>
          </a:p>
        </p:txBody>
      </p:sp>
      <p:sp>
        <p:nvSpPr>
          <p:cNvPr id="12" name="Subtitle 14">
            <a:extLst>
              <a:ext uri="{FF2B5EF4-FFF2-40B4-BE49-F238E27FC236}">
                <a16:creationId xmlns:a16="http://schemas.microsoft.com/office/drawing/2014/main" id="{C5FE375B-8700-30D6-2B1D-AC21D4E55DA1}"/>
              </a:ext>
            </a:extLst>
          </p:cNvPr>
          <p:cNvSpPr txBox="1">
            <a:spLocks/>
          </p:cNvSpPr>
          <p:nvPr/>
        </p:nvSpPr>
        <p:spPr>
          <a:xfrm>
            <a:off x="50429" y="3240569"/>
            <a:ext cx="1845575" cy="305211"/>
          </a:xfrm>
          <a:prstGeom prst="rect">
            <a:avLst/>
          </a:prstGeom>
        </p:spPr>
        <p:txBody>
          <a:bodyPr lIns="91440" tIns="45720" rIns="91440" bIns="45720"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rgbClr val="FFFFFF">
                    <a:alpha val="60000"/>
                  </a:srgbClr>
                </a:solidFill>
              </a:rPr>
              <a:t>Introduction, PPT, Chief Editor</a:t>
            </a:r>
          </a:p>
          <a:p>
            <a:pPr marL="0" indent="0">
              <a:buNone/>
            </a:pPr>
            <a:endParaRPr lang="en-US" sz="1200">
              <a:solidFill>
                <a:srgbClr val="FFFFFF">
                  <a:alpha val="60000"/>
                </a:srgbClr>
              </a:solidFill>
            </a:endParaRPr>
          </a:p>
        </p:txBody>
      </p:sp>
      <p:sp>
        <p:nvSpPr>
          <p:cNvPr id="20" name="Subtitle 14">
            <a:extLst>
              <a:ext uri="{FF2B5EF4-FFF2-40B4-BE49-F238E27FC236}">
                <a16:creationId xmlns:a16="http://schemas.microsoft.com/office/drawing/2014/main" id="{5D27F6D0-909D-3337-5768-62DA59937402}"/>
              </a:ext>
            </a:extLst>
          </p:cNvPr>
          <p:cNvSpPr txBox="1">
            <a:spLocks/>
          </p:cNvSpPr>
          <p:nvPr/>
        </p:nvSpPr>
        <p:spPr>
          <a:xfrm>
            <a:off x="1991226" y="3320887"/>
            <a:ext cx="1789188" cy="34190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Section 230</a:t>
            </a:r>
          </a:p>
        </p:txBody>
      </p:sp>
      <p:sp>
        <p:nvSpPr>
          <p:cNvPr id="21" name="Text Placeholder 40">
            <a:extLst>
              <a:ext uri="{FF2B5EF4-FFF2-40B4-BE49-F238E27FC236}">
                <a16:creationId xmlns:a16="http://schemas.microsoft.com/office/drawing/2014/main" id="{FE1CF5BC-2143-5DF2-3EA2-3594AF7F1F57}"/>
              </a:ext>
            </a:extLst>
          </p:cNvPr>
          <p:cNvSpPr txBox="1">
            <a:spLocks/>
          </p:cNvSpPr>
          <p:nvPr/>
        </p:nvSpPr>
        <p:spPr>
          <a:xfrm>
            <a:off x="2232039" y="5573019"/>
            <a:ext cx="1999250"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Vanessa Kibaja</a:t>
            </a:r>
          </a:p>
        </p:txBody>
      </p:sp>
      <p:pic>
        <p:nvPicPr>
          <p:cNvPr id="30" name="Picture Placeholder 39" descr="A picture containing person, person, outdoor, posing&#10;&#10;Description automatically generated">
            <a:extLst>
              <a:ext uri="{FF2B5EF4-FFF2-40B4-BE49-F238E27FC236}">
                <a16:creationId xmlns:a16="http://schemas.microsoft.com/office/drawing/2014/main" id="{6F67D051-7350-53AA-9E9B-273F738DBEAA}"/>
              </a:ext>
            </a:extLst>
          </p:cNvPr>
          <p:cNvPicPr>
            <a:picLocks/>
          </p:cNvPicPr>
          <p:nvPr/>
        </p:nvPicPr>
        <p:blipFill rotWithShape="1">
          <a:blip r:embed="rId3"/>
          <a:srcRect/>
          <a:stretch/>
        </p:blipFill>
        <p:spPr>
          <a:xfrm>
            <a:off x="6407856" y="1382842"/>
            <a:ext cx="1481328" cy="1581912"/>
          </a:xfrm>
          <a:prstGeom prst="rect">
            <a:avLst/>
          </a:prstGeom>
          <a:solidFill>
            <a:schemeClr val="accent5"/>
          </a:solidFill>
        </p:spPr>
      </p:pic>
      <p:sp>
        <p:nvSpPr>
          <p:cNvPr id="35" name="Text Placeholder 40">
            <a:extLst>
              <a:ext uri="{FF2B5EF4-FFF2-40B4-BE49-F238E27FC236}">
                <a16:creationId xmlns:a16="http://schemas.microsoft.com/office/drawing/2014/main" id="{96202529-C680-DABD-8202-229C63C9D8A2}"/>
              </a:ext>
            </a:extLst>
          </p:cNvPr>
          <p:cNvSpPr txBox="1">
            <a:spLocks/>
          </p:cNvSpPr>
          <p:nvPr/>
        </p:nvSpPr>
        <p:spPr>
          <a:xfrm>
            <a:off x="-85866" y="5563938"/>
            <a:ext cx="2445273" cy="34190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Keerthana</a:t>
            </a:r>
            <a:r>
              <a:rPr lang="en-US"/>
              <a:t> </a:t>
            </a:r>
            <a:r>
              <a:rPr lang="en-US" err="1"/>
              <a:t>Thangavelu</a:t>
            </a:r>
            <a:endParaRPr lang="en-US"/>
          </a:p>
          <a:p>
            <a:pPr marL="0" indent="0">
              <a:buNone/>
            </a:pPr>
            <a:endParaRPr lang="en-US"/>
          </a:p>
        </p:txBody>
      </p:sp>
      <p:sp>
        <p:nvSpPr>
          <p:cNvPr id="36" name="Subtitle 14">
            <a:extLst>
              <a:ext uri="{FF2B5EF4-FFF2-40B4-BE49-F238E27FC236}">
                <a16:creationId xmlns:a16="http://schemas.microsoft.com/office/drawing/2014/main" id="{E221CF0B-0472-733B-C622-0CA6E0DBF593}"/>
              </a:ext>
            </a:extLst>
          </p:cNvPr>
          <p:cNvSpPr txBox="1">
            <a:spLocks/>
          </p:cNvSpPr>
          <p:nvPr/>
        </p:nvSpPr>
        <p:spPr>
          <a:xfrm>
            <a:off x="-205760" y="6042522"/>
            <a:ext cx="2142884" cy="63817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t>Appellate Court Opinion</a:t>
            </a:r>
          </a:p>
        </p:txBody>
      </p:sp>
      <p:pic>
        <p:nvPicPr>
          <p:cNvPr id="4" name="Picture 4">
            <a:extLst>
              <a:ext uri="{FF2B5EF4-FFF2-40B4-BE49-F238E27FC236}">
                <a16:creationId xmlns:a16="http://schemas.microsoft.com/office/drawing/2014/main" id="{F5F655D1-F4C6-8BD4-CD81-6ACD4A36BB59}"/>
              </a:ext>
            </a:extLst>
          </p:cNvPr>
          <p:cNvPicPr>
            <a:picLocks noChangeAspect="1"/>
          </p:cNvPicPr>
          <p:nvPr/>
        </p:nvPicPr>
        <p:blipFill>
          <a:blip r:embed="rId4"/>
          <a:stretch>
            <a:fillRect/>
          </a:stretch>
        </p:blipFill>
        <p:spPr>
          <a:xfrm>
            <a:off x="4061422" y="1410274"/>
            <a:ext cx="1845788" cy="1554480"/>
          </a:xfrm>
          <a:prstGeom prst="rect">
            <a:avLst/>
          </a:prstGeom>
        </p:spPr>
      </p:pic>
      <p:pic>
        <p:nvPicPr>
          <p:cNvPr id="3" name="Picture 4">
            <a:extLst>
              <a:ext uri="{FF2B5EF4-FFF2-40B4-BE49-F238E27FC236}">
                <a16:creationId xmlns:a16="http://schemas.microsoft.com/office/drawing/2014/main" id="{4FE16A37-73E0-7D97-9619-FDC901EB05CA}"/>
              </a:ext>
            </a:extLst>
          </p:cNvPr>
          <p:cNvPicPr>
            <a:picLocks/>
          </p:cNvPicPr>
          <p:nvPr/>
        </p:nvPicPr>
        <p:blipFill>
          <a:blip r:embed="rId5"/>
          <a:stretch>
            <a:fillRect/>
          </a:stretch>
        </p:blipFill>
        <p:spPr>
          <a:xfrm>
            <a:off x="1991226" y="1382842"/>
            <a:ext cx="1828800" cy="1581912"/>
          </a:xfrm>
          <a:prstGeom prst="rect">
            <a:avLst/>
          </a:prstGeom>
        </p:spPr>
      </p:pic>
      <p:pic>
        <p:nvPicPr>
          <p:cNvPr id="10" name="Picture 9" descr="A person smiling for the camera&#10;&#10;Description automatically generated with medium confidence">
            <a:extLst>
              <a:ext uri="{FF2B5EF4-FFF2-40B4-BE49-F238E27FC236}">
                <a16:creationId xmlns:a16="http://schemas.microsoft.com/office/drawing/2014/main" id="{5E4C211B-9064-1C2E-2218-F830C375190B}"/>
              </a:ext>
            </a:extLst>
          </p:cNvPr>
          <p:cNvPicPr>
            <a:picLocks/>
          </p:cNvPicPr>
          <p:nvPr/>
        </p:nvPicPr>
        <p:blipFill>
          <a:blip r:embed="rId6"/>
          <a:stretch>
            <a:fillRect/>
          </a:stretch>
        </p:blipFill>
        <p:spPr>
          <a:xfrm>
            <a:off x="6149953" y="3865814"/>
            <a:ext cx="1719072" cy="1581912"/>
          </a:xfrm>
          <a:prstGeom prst="rect">
            <a:avLst/>
          </a:prstGeom>
        </p:spPr>
      </p:pic>
      <p:pic>
        <p:nvPicPr>
          <p:cNvPr id="14" name="Picture 13" descr="A person smiling for the camera&#10;&#10;Description automatically generated with medium confidence">
            <a:extLst>
              <a:ext uri="{FF2B5EF4-FFF2-40B4-BE49-F238E27FC236}">
                <a16:creationId xmlns:a16="http://schemas.microsoft.com/office/drawing/2014/main" id="{8A3BBB58-29D2-BD11-E360-BC1EDDF44B5C}"/>
              </a:ext>
            </a:extLst>
          </p:cNvPr>
          <p:cNvPicPr>
            <a:picLocks noChangeAspect="1"/>
          </p:cNvPicPr>
          <p:nvPr/>
        </p:nvPicPr>
        <p:blipFill rotWithShape="1">
          <a:blip r:embed="rId7"/>
          <a:srcRect l="7099" t="5024" r="11817" b="2583"/>
          <a:stretch/>
        </p:blipFill>
        <p:spPr>
          <a:xfrm>
            <a:off x="4103920" y="3865814"/>
            <a:ext cx="1773473" cy="1581912"/>
          </a:xfrm>
          <a:prstGeom prst="rect">
            <a:avLst/>
          </a:prstGeom>
        </p:spPr>
      </p:pic>
      <p:pic>
        <p:nvPicPr>
          <p:cNvPr id="37" name="Picture 36" descr="A picture containing person, indoor&#10;&#10;Description automatically generated">
            <a:extLst>
              <a:ext uri="{FF2B5EF4-FFF2-40B4-BE49-F238E27FC236}">
                <a16:creationId xmlns:a16="http://schemas.microsoft.com/office/drawing/2014/main" id="{9DD90F73-AF42-4DAB-E824-E0FD74800B85}"/>
              </a:ext>
            </a:extLst>
          </p:cNvPr>
          <p:cNvPicPr>
            <a:picLocks noChangeAspect="1"/>
          </p:cNvPicPr>
          <p:nvPr/>
        </p:nvPicPr>
        <p:blipFill rotWithShape="1">
          <a:blip r:embed="rId8"/>
          <a:srcRect l="1171" t="5878" b="17006"/>
          <a:stretch/>
        </p:blipFill>
        <p:spPr>
          <a:xfrm>
            <a:off x="163624" y="1330788"/>
            <a:ext cx="1586206" cy="1645920"/>
          </a:xfrm>
          <a:prstGeom prst="rect">
            <a:avLst/>
          </a:prstGeom>
        </p:spPr>
      </p:pic>
      <p:sp>
        <p:nvSpPr>
          <p:cNvPr id="38" name="Text Placeholder 40">
            <a:extLst>
              <a:ext uri="{FF2B5EF4-FFF2-40B4-BE49-F238E27FC236}">
                <a16:creationId xmlns:a16="http://schemas.microsoft.com/office/drawing/2014/main" id="{2C7AD866-0B5C-E9BA-CDAA-EBDECB429257}"/>
              </a:ext>
            </a:extLst>
          </p:cNvPr>
          <p:cNvSpPr txBox="1">
            <a:spLocks/>
          </p:cNvSpPr>
          <p:nvPr/>
        </p:nvSpPr>
        <p:spPr>
          <a:xfrm>
            <a:off x="1960851" y="2953858"/>
            <a:ext cx="1819563" cy="450908"/>
          </a:xfrm>
          <a:prstGeom prst="rect">
            <a:avLst/>
          </a:prstGeom>
        </p:spPr>
        <p:txBody>
          <a:bodyPr lIns="91440" tIns="45720" rIns="91440" bIns="45720"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FFFFFF">
                    <a:alpha val="60000"/>
                  </a:srgbClr>
                </a:solidFill>
              </a:rPr>
              <a:t>Achat</a:t>
            </a:r>
            <a:r>
              <a:rPr lang="en-US" sz="1800">
                <a:solidFill>
                  <a:srgbClr val="FFFFFF">
                    <a:alpha val="60000"/>
                  </a:srgbClr>
                </a:solidFill>
              </a:rPr>
              <a:t> Poojitha</a:t>
            </a:r>
          </a:p>
        </p:txBody>
      </p:sp>
      <p:sp>
        <p:nvSpPr>
          <p:cNvPr id="39" name="Text Placeholder 40">
            <a:extLst>
              <a:ext uri="{FF2B5EF4-FFF2-40B4-BE49-F238E27FC236}">
                <a16:creationId xmlns:a16="http://schemas.microsoft.com/office/drawing/2014/main" id="{4BCDA28A-79F1-A74F-EDF5-ECA4D5C57208}"/>
              </a:ext>
            </a:extLst>
          </p:cNvPr>
          <p:cNvSpPr txBox="1">
            <a:spLocks/>
          </p:cNvSpPr>
          <p:nvPr/>
        </p:nvSpPr>
        <p:spPr>
          <a:xfrm>
            <a:off x="6177302" y="3045304"/>
            <a:ext cx="2053088" cy="365760"/>
          </a:xfrm>
          <a:prstGeom prst="rect">
            <a:avLst/>
          </a:prstGeom>
        </p:spPr>
        <p:txBody>
          <a:bodyPr lIns="91440" tIns="45720" rIns="91440" bIns="45720"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solidFill>
                  <a:srgbClr val="FFFFFF">
                    <a:alpha val="60000"/>
                  </a:srgbClr>
                </a:solidFill>
              </a:rPr>
              <a:t>Ronnie </a:t>
            </a:r>
            <a:r>
              <a:rPr lang="en-US" sz="1600" err="1">
                <a:solidFill>
                  <a:srgbClr val="FFFFFF">
                    <a:alpha val="60000"/>
                  </a:srgbClr>
                </a:solidFill>
              </a:rPr>
              <a:t>Sekamwa</a:t>
            </a:r>
            <a:endParaRPr lang="en-US" sz="1600">
              <a:solidFill>
                <a:srgbClr val="FFFFFF">
                  <a:alpha val="60000"/>
                </a:srgbClr>
              </a:solidFill>
            </a:endParaRPr>
          </a:p>
        </p:txBody>
      </p:sp>
      <p:sp>
        <p:nvSpPr>
          <p:cNvPr id="40" name="Text Placeholder 40">
            <a:extLst>
              <a:ext uri="{FF2B5EF4-FFF2-40B4-BE49-F238E27FC236}">
                <a16:creationId xmlns:a16="http://schemas.microsoft.com/office/drawing/2014/main" id="{3CC56933-088C-8BE6-13F8-A349E3D74B13}"/>
              </a:ext>
            </a:extLst>
          </p:cNvPr>
          <p:cNvSpPr txBox="1">
            <a:spLocks/>
          </p:cNvSpPr>
          <p:nvPr/>
        </p:nvSpPr>
        <p:spPr>
          <a:xfrm>
            <a:off x="3892714" y="3015115"/>
            <a:ext cx="2116452" cy="450908"/>
          </a:xfrm>
          <a:prstGeom prst="rect">
            <a:avLst/>
          </a:prstGeom>
        </p:spPr>
        <p:txBody>
          <a:bodyPr lIns="91440" tIns="45720" rIns="91440" bIns="45720"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solidFill>
                  <a:srgbClr val="FFFFFF">
                    <a:alpha val="60000"/>
                  </a:srgbClr>
                </a:solidFill>
              </a:rPr>
              <a:t>Hritesh</a:t>
            </a:r>
            <a:r>
              <a:rPr lang="en-US">
                <a:solidFill>
                  <a:srgbClr val="FFFFFF">
                    <a:alpha val="60000"/>
                  </a:srgbClr>
                </a:solidFill>
              </a:rPr>
              <a:t> </a:t>
            </a:r>
            <a:r>
              <a:rPr lang="en-US" err="1">
                <a:solidFill>
                  <a:srgbClr val="FFFFFF">
                    <a:alpha val="60000"/>
                  </a:srgbClr>
                </a:solidFill>
              </a:rPr>
              <a:t>Sonawane</a:t>
            </a:r>
            <a:endParaRPr lang="en-US" sz="1800">
              <a:solidFill>
                <a:srgbClr val="FFFFFF">
                  <a:alpha val="60000"/>
                </a:srgbClr>
              </a:solidFill>
            </a:endParaRPr>
          </a:p>
        </p:txBody>
      </p:sp>
      <p:sp>
        <p:nvSpPr>
          <p:cNvPr id="42" name="Subtitle 14">
            <a:extLst>
              <a:ext uri="{FF2B5EF4-FFF2-40B4-BE49-F238E27FC236}">
                <a16:creationId xmlns:a16="http://schemas.microsoft.com/office/drawing/2014/main" id="{5F2398F9-913E-5D81-2C44-2DCF91A07A9F}"/>
              </a:ext>
            </a:extLst>
          </p:cNvPr>
          <p:cNvSpPr txBox="1">
            <a:spLocks/>
          </p:cNvSpPr>
          <p:nvPr/>
        </p:nvSpPr>
        <p:spPr>
          <a:xfrm>
            <a:off x="3715577" y="3398616"/>
            <a:ext cx="2323964" cy="34190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Lower Court Analysis</a:t>
            </a:r>
          </a:p>
        </p:txBody>
      </p:sp>
      <p:sp>
        <p:nvSpPr>
          <p:cNvPr id="43" name="Subtitle 14">
            <a:extLst>
              <a:ext uri="{FF2B5EF4-FFF2-40B4-BE49-F238E27FC236}">
                <a16:creationId xmlns:a16="http://schemas.microsoft.com/office/drawing/2014/main" id="{246F13C9-9592-B660-5B02-3CA990CD6254}"/>
              </a:ext>
            </a:extLst>
          </p:cNvPr>
          <p:cNvSpPr txBox="1">
            <a:spLocks/>
          </p:cNvSpPr>
          <p:nvPr/>
        </p:nvSpPr>
        <p:spPr>
          <a:xfrm>
            <a:off x="6009166" y="3346579"/>
            <a:ext cx="2323964" cy="34190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Lower Court Analysis</a:t>
            </a:r>
          </a:p>
        </p:txBody>
      </p:sp>
      <p:sp>
        <p:nvSpPr>
          <p:cNvPr id="44" name="Text Placeholder 40">
            <a:extLst>
              <a:ext uri="{FF2B5EF4-FFF2-40B4-BE49-F238E27FC236}">
                <a16:creationId xmlns:a16="http://schemas.microsoft.com/office/drawing/2014/main" id="{5E3D7665-E183-C414-0C83-21D361097CEF}"/>
              </a:ext>
            </a:extLst>
          </p:cNvPr>
          <p:cNvSpPr txBox="1">
            <a:spLocks/>
          </p:cNvSpPr>
          <p:nvPr/>
        </p:nvSpPr>
        <p:spPr>
          <a:xfrm>
            <a:off x="4103920" y="5541305"/>
            <a:ext cx="1711325"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Bhavesh Jain</a:t>
            </a:r>
          </a:p>
          <a:p>
            <a:pPr marL="0" indent="0">
              <a:buNone/>
            </a:pPr>
            <a:endParaRPr lang="en-US"/>
          </a:p>
        </p:txBody>
      </p:sp>
      <p:sp>
        <p:nvSpPr>
          <p:cNvPr id="45" name="Subtitle 14">
            <a:extLst>
              <a:ext uri="{FF2B5EF4-FFF2-40B4-BE49-F238E27FC236}">
                <a16:creationId xmlns:a16="http://schemas.microsoft.com/office/drawing/2014/main" id="{2DBD5148-943A-49F4-2F1F-EA5E412D029A}"/>
              </a:ext>
            </a:extLst>
          </p:cNvPr>
          <p:cNvSpPr txBox="1">
            <a:spLocks/>
          </p:cNvSpPr>
          <p:nvPr/>
        </p:nvSpPr>
        <p:spPr>
          <a:xfrm>
            <a:off x="2234393" y="6019704"/>
            <a:ext cx="1789188" cy="34190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t>Supreme Court Analysis</a:t>
            </a:r>
          </a:p>
        </p:txBody>
      </p:sp>
      <p:sp>
        <p:nvSpPr>
          <p:cNvPr id="51" name="Text Placeholder 40">
            <a:extLst>
              <a:ext uri="{FF2B5EF4-FFF2-40B4-BE49-F238E27FC236}">
                <a16:creationId xmlns:a16="http://schemas.microsoft.com/office/drawing/2014/main" id="{6AF05D83-C3CD-D41F-42FF-A43FE5557D69}"/>
              </a:ext>
            </a:extLst>
          </p:cNvPr>
          <p:cNvSpPr txBox="1">
            <a:spLocks/>
          </p:cNvSpPr>
          <p:nvPr/>
        </p:nvSpPr>
        <p:spPr>
          <a:xfrm>
            <a:off x="6039541" y="5541305"/>
            <a:ext cx="2158002" cy="36576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Edward  </a:t>
            </a:r>
            <a:r>
              <a:rPr lang="en-US" err="1"/>
              <a:t>Baroncini</a:t>
            </a:r>
            <a:endParaRPr lang="en-US"/>
          </a:p>
          <a:p>
            <a:pPr marL="0" indent="0">
              <a:buNone/>
            </a:pPr>
            <a:endParaRPr lang="en-US"/>
          </a:p>
        </p:txBody>
      </p:sp>
      <p:sp>
        <p:nvSpPr>
          <p:cNvPr id="52" name="Subtitle 14">
            <a:extLst>
              <a:ext uri="{FF2B5EF4-FFF2-40B4-BE49-F238E27FC236}">
                <a16:creationId xmlns:a16="http://schemas.microsoft.com/office/drawing/2014/main" id="{492F6893-7AF1-2CB7-6E24-3FACAD168057}"/>
              </a:ext>
            </a:extLst>
          </p:cNvPr>
          <p:cNvSpPr txBox="1">
            <a:spLocks/>
          </p:cNvSpPr>
          <p:nvPr/>
        </p:nvSpPr>
        <p:spPr>
          <a:xfrm>
            <a:off x="4134420" y="6018284"/>
            <a:ext cx="1711572" cy="472498"/>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t>Oral Arguments</a:t>
            </a:r>
          </a:p>
        </p:txBody>
      </p:sp>
      <p:sp>
        <p:nvSpPr>
          <p:cNvPr id="53" name="Subtitle 14">
            <a:extLst>
              <a:ext uri="{FF2B5EF4-FFF2-40B4-BE49-F238E27FC236}">
                <a16:creationId xmlns:a16="http://schemas.microsoft.com/office/drawing/2014/main" id="{186EA680-D008-4909-ADE7-38EE86E23FE7}"/>
              </a:ext>
            </a:extLst>
          </p:cNvPr>
          <p:cNvSpPr txBox="1">
            <a:spLocks/>
          </p:cNvSpPr>
          <p:nvPr/>
        </p:nvSpPr>
        <p:spPr>
          <a:xfrm>
            <a:off x="6298243" y="5983869"/>
            <a:ext cx="1711572" cy="472497"/>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t>Prediction</a:t>
            </a:r>
          </a:p>
        </p:txBody>
      </p:sp>
      <p:pic>
        <p:nvPicPr>
          <p:cNvPr id="54" name="Picture Placeholder 26" descr="Data Points Digital background">
            <a:extLst>
              <a:ext uri="{FF2B5EF4-FFF2-40B4-BE49-F238E27FC236}">
                <a16:creationId xmlns:a16="http://schemas.microsoft.com/office/drawing/2014/main" id="{CA1B5F84-D282-8B57-FF1C-7E35D0C1ADFC}"/>
              </a:ext>
            </a:extLst>
          </p:cNvPr>
          <p:cNvPicPr>
            <a:picLocks noGrp="1" noChangeAspect="1"/>
          </p:cNvPicPr>
          <p:nvPr>
            <p:ph type="pic" sz="quarter" idx="15"/>
          </p:nvPr>
        </p:nvPicPr>
        <p:blipFill rotWithShape="1">
          <a:blip r:embed="rId9" cstate="screen">
            <a:extLst>
              <a:ext uri="{28A0092B-C50C-407E-A947-70E740481C1C}">
                <a14:useLocalDpi xmlns:a14="http://schemas.microsoft.com/office/drawing/2010/main" val="0"/>
              </a:ext>
            </a:extLst>
          </a:blip>
          <a:srcRect/>
          <a:stretch/>
        </p:blipFill>
        <p:spPr>
          <a:xfrm rot="5400000">
            <a:off x="6732290" y="1398292"/>
            <a:ext cx="6857998" cy="4061418"/>
          </a:xfrm>
        </p:spPr>
      </p:pic>
      <p:pic>
        <p:nvPicPr>
          <p:cNvPr id="56" name="Picture 55" descr="A person taking a selfie&#10;&#10;Description automatically generated with medium confidence">
            <a:extLst>
              <a:ext uri="{FF2B5EF4-FFF2-40B4-BE49-F238E27FC236}">
                <a16:creationId xmlns:a16="http://schemas.microsoft.com/office/drawing/2014/main" id="{41994A02-138B-69B9-6649-E7018AFA4FFB}"/>
              </a:ext>
            </a:extLst>
          </p:cNvPr>
          <p:cNvPicPr>
            <a:picLocks noChangeAspect="1"/>
          </p:cNvPicPr>
          <p:nvPr/>
        </p:nvPicPr>
        <p:blipFill>
          <a:blip r:embed="rId10"/>
          <a:stretch>
            <a:fillRect/>
          </a:stretch>
        </p:blipFill>
        <p:spPr>
          <a:xfrm>
            <a:off x="2191968" y="3788267"/>
            <a:ext cx="1580292" cy="1600200"/>
          </a:xfrm>
          <a:prstGeom prst="rect">
            <a:avLst/>
          </a:prstGeom>
        </p:spPr>
      </p:pic>
      <p:pic>
        <p:nvPicPr>
          <p:cNvPr id="58" name="Picture 57" descr="A person taking a selfie&#10;&#10;Description automatically generated">
            <a:extLst>
              <a:ext uri="{FF2B5EF4-FFF2-40B4-BE49-F238E27FC236}">
                <a16:creationId xmlns:a16="http://schemas.microsoft.com/office/drawing/2014/main" id="{3035339F-4684-7FB8-CF29-CE4C2E036F08}"/>
              </a:ext>
            </a:extLst>
          </p:cNvPr>
          <p:cNvPicPr>
            <a:picLocks noChangeAspect="1"/>
          </p:cNvPicPr>
          <p:nvPr/>
        </p:nvPicPr>
        <p:blipFill rotWithShape="1">
          <a:blip r:embed="rId11"/>
          <a:srcRect b="34039"/>
          <a:stretch/>
        </p:blipFill>
        <p:spPr>
          <a:xfrm>
            <a:off x="163624" y="3865813"/>
            <a:ext cx="1543050" cy="1684137"/>
          </a:xfrm>
          <a:prstGeom prst="rect">
            <a:avLst/>
          </a:prstGeom>
        </p:spPr>
      </p:pic>
    </p:spTree>
    <p:extLst>
      <p:ext uri="{BB962C8B-B14F-4D97-AF65-F5344CB8AC3E}">
        <p14:creationId xmlns:p14="http://schemas.microsoft.com/office/powerpoint/2010/main" val="270858156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{CB7733E1-D111-4FF7-AE74-1F2537C5F42D}tf33713516_win32</Template>
  <TotalTime>0</TotalTime>
  <Words>1669</Words>
  <Application>Microsoft Macintosh PowerPoint</Application>
  <PresentationFormat>Widescreen</PresentationFormat>
  <Paragraphs>108</Paragraphs>
  <Slides>8</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Arial,Sans-Serif</vt:lpstr>
      <vt:lpstr>Calibri</vt:lpstr>
      <vt:lpstr>Franklin Gothic Medium</vt:lpstr>
      <vt:lpstr>Gill Sans MT</vt:lpstr>
      <vt:lpstr>Symbol</vt:lpstr>
      <vt:lpstr>Times New Roman</vt:lpstr>
      <vt:lpstr>Walbaum Display</vt:lpstr>
      <vt:lpstr>3DFloatVTI</vt:lpstr>
      <vt:lpstr>Sec. 230 Communications Decency Act (CDA)</vt:lpstr>
      <vt:lpstr>Nohemi Gonzalez October 19, 1992 – November 13, 2015 —  GUNNED DOWN, PARIS —</vt:lpstr>
      <vt:lpstr>Gonzalez v. Google</vt:lpstr>
      <vt:lpstr>GONZALEZ v. GOOGLE</vt:lpstr>
      <vt:lpstr>The Law </vt:lpstr>
      <vt:lpstr>Did Google…</vt:lpstr>
      <vt:lpstr>No – Section 230's protections have historically protected against similar cases, and would require a substantial change in philosophy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 230 Communications Decency Act (CDA)</dc:title>
  <dc:creator>Julia Tittler</dc:creator>
  <cp:lastModifiedBy>Vanessa Kibaja</cp:lastModifiedBy>
  <cp:revision>31</cp:revision>
  <dcterms:created xsi:type="dcterms:W3CDTF">2023-03-16T15:30:46Z</dcterms:created>
  <dcterms:modified xsi:type="dcterms:W3CDTF">2023-03-19T02:30:38Z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